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6" r:id="rId27"/>
    <p:sldId id="281" r:id="rId28"/>
    <p:sldId id="287" r:id="rId29"/>
    <p:sldId id="284" r:id="rId30"/>
    <p:sldId id="285" r:id="rId31"/>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Lucida Sans Unicode" pitchFamily="34" charset="0"/>
        <a:cs typeface="Lucida Sans Unicode" pitchFamily="34" charset="0"/>
      </a:defRPr>
    </a:lvl5pPr>
    <a:lvl6pPr marL="2286000" algn="l" defTabSz="914400" rtl="0" eaLnBrk="1" latinLnBrk="0" hangingPunct="1">
      <a:defRPr kern="1200">
        <a:solidFill>
          <a:schemeClr val="bg1"/>
        </a:solidFill>
        <a:latin typeface="Arial" charset="0"/>
        <a:ea typeface="Lucida Sans Unicode" pitchFamily="34" charset="0"/>
        <a:cs typeface="Lucida Sans Unicode" pitchFamily="34" charset="0"/>
      </a:defRPr>
    </a:lvl6pPr>
    <a:lvl7pPr marL="2743200" algn="l" defTabSz="914400" rtl="0" eaLnBrk="1" latinLnBrk="0" hangingPunct="1">
      <a:defRPr kern="1200">
        <a:solidFill>
          <a:schemeClr val="bg1"/>
        </a:solidFill>
        <a:latin typeface="Arial" charset="0"/>
        <a:ea typeface="Lucida Sans Unicode" pitchFamily="34" charset="0"/>
        <a:cs typeface="Lucida Sans Unicode" pitchFamily="34" charset="0"/>
      </a:defRPr>
    </a:lvl7pPr>
    <a:lvl8pPr marL="3200400" algn="l" defTabSz="914400" rtl="0" eaLnBrk="1" latinLnBrk="0" hangingPunct="1">
      <a:defRPr kern="1200">
        <a:solidFill>
          <a:schemeClr val="bg1"/>
        </a:solidFill>
        <a:latin typeface="Arial" charset="0"/>
        <a:ea typeface="Lucida Sans Unicode" pitchFamily="34" charset="0"/>
        <a:cs typeface="Lucida Sans Unicode" pitchFamily="34" charset="0"/>
      </a:defRPr>
    </a:lvl8pPr>
    <a:lvl9pPr marL="3657600" algn="l" defTabSz="914400" rtl="0" eaLnBrk="1" latinLnBrk="0" hangingPunct="1">
      <a:defRPr kern="1200">
        <a:solidFill>
          <a:schemeClr val="bg1"/>
        </a:solidFill>
        <a:latin typeface="Arial" charset="0"/>
        <a:ea typeface="Lucida Sans Unicode" pitchFamily="34" charset="0"/>
        <a:cs typeface="Lucida Sans Unicode"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p:cViewPr varScale="1">
        <p:scale>
          <a:sx n="45" d="100"/>
          <a:sy n="45" d="100"/>
        </p:scale>
        <p:origin x="-1248" y="-9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AutoShape 1"/>
          <p:cNvSpPr>
            <a:spLocks noChangeArrowheads="1"/>
          </p:cNvSpPr>
          <p:nvPr/>
        </p:nvSpPr>
        <p:spPr bwMode="auto">
          <a:xfrm>
            <a:off x="0" y="0"/>
            <a:ext cx="6858000" cy="9144000"/>
          </a:xfrm>
          <a:prstGeom prst="roundRect">
            <a:avLst>
              <a:gd name="adj" fmla="val 23"/>
            </a:avLst>
          </a:prstGeom>
          <a:solidFill>
            <a:srgbClr val="FFFFFF"/>
          </a:solidFill>
          <a:ln w="9360">
            <a:noFill/>
            <a:miter lim="800000"/>
            <a:headEnd/>
            <a:tailEnd/>
          </a:ln>
          <a:effectLst/>
        </p:spPr>
        <p:txBody>
          <a:bodyPr wrap="none" anchor="ctr"/>
          <a:lstStyle/>
          <a:p>
            <a:pPr>
              <a:defRPr/>
            </a:pPr>
            <a:endParaRPr lang="pt-PT">
              <a:ea typeface="+mn-ea"/>
              <a:cs typeface="+mn-cs"/>
            </a:endParaRPr>
          </a:p>
        </p:txBody>
      </p:sp>
      <p:sp>
        <p:nvSpPr>
          <p:cNvPr id="15362"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pt-PT">
              <a:ea typeface="+mn-ea"/>
              <a:cs typeface="+mn-cs"/>
            </a:endParaRPr>
          </a:p>
        </p:txBody>
      </p:sp>
      <p:sp>
        <p:nvSpPr>
          <p:cNvPr id="15363" name="AutoShape 3"/>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pt-PT">
              <a:ea typeface="+mn-ea"/>
              <a:cs typeface="+mn-cs"/>
            </a:endParaRPr>
          </a:p>
        </p:txBody>
      </p:sp>
      <p:sp>
        <p:nvSpPr>
          <p:cNvPr id="15364" name="AutoShape 4"/>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pt-PT">
              <a:ea typeface="+mn-ea"/>
              <a:cs typeface="+mn-cs"/>
            </a:endParaRPr>
          </a:p>
        </p:txBody>
      </p:sp>
      <p:sp>
        <p:nvSpPr>
          <p:cNvPr id="15365" name="Text Box 5"/>
          <p:cNvSpPr txBox="1">
            <a:spLocks noChangeArrowheads="1"/>
          </p:cNvSpPr>
          <p:nvPr/>
        </p:nvSpPr>
        <p:spPr bwMode="auto">
          <a:xfrm>
            <a:off x="0" y="0"/>
            <a:ext cx="2970213" cy="455613"/>
          </a:xfrm>
          <a:prstGeom prst="rect">
            <a:avLst/>
          </a:prstGeom>
          <a:noFill/>
          <a:ln w="9525">
            <a:noFill/>
            <a:round/>
            <a:headEnd/>
            <a:tailEnd/>
          </a:ln>
          <a:effectLst/>
        </p:spPr>
        <p:txBody>
          <a:bodyPr wrap="none" anchor="ctr"/>
          <a:lstStyle/>
          <a:p>
            <a:pPr>
              <a:defRPr/>
            </a:pPr>
            <a:endParaRPr lang="pt-PT">
              <a:ea typeface="+mn-ea"/>
              <a:cs typeface="+mn-cs"/>
            </a:endParaRPr>
          </a:p>
        </p:txBody>
      </p:sp>
      <p:sp>
        <p:nvSpPr>
          <p:cNvPr id="15366" name="Text Box 6"/>
          <p:cNvSpPr txBox="1">
            <a:spLocks noChangeArrowheads="1"/>
          </p:cNvSpPr>
          <p:nvPr/>
        </p:nvSpPr>
        <p:spPr bwMode="auto">
          <a:xfrm>
            <a:off x="3884613" y="0"/>
            <a:ext cx="2970212" cy="455613"/>
          </a:xfrm>
          <a:prstGeom prst="rect">
            <a:avLst/>
          </a:prstGeom>
          <a:noFill/>
          <a:ln w="9525">
            <a:noFill/>
            <a:round/>
            <a:headEnd/>
            <a:tailEnd/>
          </a:ln>
          <a:effectLst/>
        </p:spPr>
        <p:txBody>
          <a:bodyPr wrap="none" anchor="ctr"/>
          <a:lstStyle/>
          <a:p>
            <a:pPr>
              <a:defRPr/>
            </a:pPr>
            <a:endParaRPr lang="pt-PT">
              <a:ea typeface="+mn-ea"/>
              <a:cs typeface="+mn-cs"/>
            </a:endParaRPr>
          </a:p>
        </p:txBody>
      </p:sp>
      <p:sp>
        <p:nvSpPr>
          <p:cNvPr id="46088" name="Rectangle 7"/>
          <p:cNvSpPr>
            <a:spLocks noGrp="1" noRot="1" noChangeAspect="1" noChangeArrowheads="1"/>
          </p:cNvSpPr>
          <p:nvPr>
            <p:ph type="sldImg"/>
          </p:nvPr>
        </p:nvSpPr>
        <p:spPr bwMode="auto">
          <a:xfrm>
            <a:off x="1143000" y="685800"/>
            <a:ext cx="4565650" cy="3422650"/>
          </a:xfrm>
          <a:prstGeom prst="rect">
            <a:avLst/>
          </a:prstGeom>
          <a:solidFill>
            <a:srgbClr val="FFFFFF"/>
          </a:solidFill>
          <a:ln w="9360">
            <a:solidFill>
              <a:srgbClr val="000000"/>
            </a:solidFill>
            <a:miter lim="800000"/>
            <a:headEnd/>
            <a:tailEnd/>
          </a:ln>
        </p:spPr>
      </p:sp>
      <p:sp>
        <p:nvSpPr>
          <p:cNvPr id="15368" name="Rectangle 8"/>
          <p:cNvSpPr>
            <a:spLocks noGrp="1" noChangeArrowheads="1"/>
          </p:cNvSpPr>
          <p:nvPr>
            <p:ph type="body"/>
          </p:nvPr>
        </p:nvSpPr>
        <p:spPr bwMode="auto">
          <a:xfrm>
            <a:off x="685800" y="4343400"/>
            <a:ext cx="5480050" cy="41084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pt-PT" noProof="0" smtClean="0"/>
          </a:p>
        </p:txBody>
      </p:sp>
      <p:sp>
        <p:nvSpPr>
          <p:cNvPr id="15369" name="Text Box 9"/>
          <p:cNvSpPr txBox="1">
            <a:spLocks noChangeArrowheads="1"/>
          </p:cNvSpPr>
          <p:nvPr/>
        </p:nvSpPr>
        <p:spPr bwMode="auto">
          <a:xfrm>
            <a:off x="0" y="8685213"/>
            <a:ext cx="2970213" cy="455612"/>
          </a:xfrm>
          <a:prstGeom prst="rect">
            <a:avLst/>
          </a:prstGeom>
          <a:noFill/>
          <a:ln w="9525">
            <a:noFill/>
            <a:round/>
            <a:headEnd/>
            <a:tailEnd/>
          </a:ln>
          <a:effectLst/>
        </p:spPr>
        <p:txBody>
          <a:bodyPr wrap="none" anchor="ctr"/>
          <a:lstStyle/>
          <a:p>
            <a:pPr>
              <a:defRPr/>
            </a:pPr>
            <a:endParaRPr lang="pt-PT">
              <a:ea typeface="+mn-ea"/>
              <a:cs typeface="+mn-cs"/>
            </a:endParaRPr>
          </a:p>
        </p:txBody>
      </p:sp>
      <p:sp>
        <p:nvSpPr>
          <p:cNvPr id="15370" name="Rectangle 10"/>
          <p:cNvSpPr>
            <a:spLocks noGrp="1" noChangeArrowheads="1"/>
          </p:cNvSpPr>
          <p:nvPr>
            <p:ph type="sldNum"/>
          </p:nvPr>
        </p:nvSpPr>
        <p:spPr bwMode="auto">
          <a:xfrm>
            <a:off x="3884613" y="8685213"/>
            <a:ext cx="2965450" cy="450850"/>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smtClean="0">
                <a:solidFill>
                  <a:srgbClr val="000000"/>
                </a:solidFill>
                <a:latin typeface="Times New Roman" pitchFamily="18" charset="0"/>
                <a:ea typeface="Lucida Sans Unicode" pitchFamily="34" charset="0"/>
                <a:cs typeface="Lucida Sans Unicode" pitchFamily="34" charset="0"/>
              </a:defRPr>
            </a:lvl1pPr>
          </a:lstStyle>
          <a:p>
            <a:pPr>
              <a:defRPr/>
            </a:pPr>
            <a:fld id="{5347E0BA-8C11-4DB6-BF3E-D1EE634CF4B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p:spPr>
        <p:txBody>
          <a:bodyPr/>
          <a:lstStyle/>
          <a:p>
            <a:fld id="{D40BD699-6CA7-460E-AC2D-10B079AF9E13}" type="slidenum">
              <a:rPr lang="en-US"/>
              <a:pPr/>
              <a:t>1</a:t>
            </a:fld>
            <a:endParaRPr lang="en-US"/>
          </a:p>
        </p:txBody>
      </p:sp>
      <p:sp>
        <p:nvSpPr>
          <p:cNvPr id="47107"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144DAB3-FD01-43A0-906C-AAC5F48CFC93}"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US" sz="1200">
              <a:solidFill>
                <a:srgbClr val="000000"/>
              </a:solidFill>
            </a:endParaRPr>
          </a:p>
        </p:txBody>
      </p:sp>
      <p:sp>
        <p:nvSpPr>
          <p:cNvPr id="4710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47109"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0"/>
          <p:cNvSpPr>
            <a:spLocks noGrp="1" noChangeArrowheads="1"/>
          </p:cNvSpPr>
          <p:nvPr>
            <p:ph type="sldNum" sz="quarter"/>
          </p:nvPr>
        </p:nvSpPr>
        <p:spPr>
          <a:noFill/>
        </p:spPr>
        <p:txBody>
          <a:bodyPr/>
          <a:lstStyle/>
          <a:p>
            <a:fld id="{390D522B-3479-40D3-9D32-0A55A001A645}" type="slidenum">
              <a:rPr lang="en-US"/>
              <a:pPr/>
              <a:t>10</a:t>
            </a:fld>
            <a:endParaRPr lang="en-US"/>
          </a:p>
        </p:txBody>
      </p:sp>
      <p:sp>
        <p:nvSpPr>
          <p:cNvPr id="56323"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82F92CD-C82D-404F-A098-4A22B984E4B5}"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10</a:t>
            </a:fld>
            <a:endParaRPr lang="en-US" sz="1200">
              <a:solidFill>
                <a:srgbClr val="000000"/>
              </a:solidFill>
            </a:endParaRPr>
          </a:p>
        </p:txBody>
      </p:sp>
      <p:sp>
        <p:nvSpPr>
          <p:cNvPr id="5632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6325"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p:spPr>
        <p:txBody>
          <a:bodyPr/>
          <a:lstStyle/>
          <a:p>
            <a:fld id="{C331E35E-2441-42B5-8F09-A06479640BE9}" type="slidenum">
              <a:rPr lang="en-US"/>
              <a:pPr/>
              <a:t>11</a:t>
            </a:fld>
            <a:endParaRPr lang="en-US"/>
          </a:p>
        </p:txBody>
      </p:sp>
      <p:sp>
        <p:nvSpPr>
          <p:cNvPr id="57347"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CBF6644-2784-44A6-8A7C-7D8039512856}"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US" sz="1200">
              <a:solidFill>
                <a:srgbClr val="000000"/>
              </a:solidFill>
            </a:endParaRPr>
          </a:p>
        </p:txBody>
      </p:sp>
      <p:sp>
        <p:nvSpPr>
          <p:cNvPr id="5734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7349"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0"/>
          <p:cNvSpPr>
            <a:spLocks noGrp="1" noChangeArrowheads="1"/>
          </p:cNvSpPr>
          <p:nvPr>
            <p:ph type="sldNum" sz="quarter"/>
          </p:nvPr>
        </p:nvSpPr>
        <p:spPr>
          <a:noFill/>
        </p:spPr>
        <p:txBody>
          <a:bodyPr/>
          <a:lstStyle/>
          <a:p>
            <a:fld id="{5ECBA215-AE55-452D-B5E0-45ED8E6F2F65}" type="slidenum">
              <a:rPr lang="en-US"/>
              <a:pPr/>
              <a:t>12</a:t>
            </a:fld>
            <a:endParaRPr lang="en-US"/>
          </a:p>
        </p:txBody>
      </p:sp>
      <p:sp>
        <p:nvSpPr>
          <p:cNvPr id="58371"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A9E5656-F97D-4D04-A621-5A582E49E0BD}"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US" sz="1200">
              <a:solidFill>
                <a:srgbClr val="000000"/>
              </a:solidFill>
            </a:endParaRPr>
          </a:p>
        </p:txBody>
      </p:sp>
      <p:sp>
        <p:nvSpPr>
          <p:cNvPr id="5837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8373"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p:spPr>
        <p:txBody>
          <a:bodyPr/>
          <a:lstStyle/>
          <a:p>
            <a:fld id="{FDF63DB4-F4CE-4A9A-84B9-74B09799EA54}" type="slidenum">
              <a:rPr lang="en-US"/>
              <a:pPr/>
              <a:t>13</a:t>
            </a:fld>
            <a:endParaRPr lang="en-US"/>
          </a:p>
        </p:txBody>
      </p:sp>
      <p:sp>
        <p:nvSpPr>
          <p:cNvPr id="5939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A2975A5-EBC4-42B2-8CBC-D1B7B124A904}"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n-US" sz="1200">
              <a:solidFill>
                <a:srgbClr val="000000"/>
              </a:solidFill>
            </a:endParaRPr>
          </a:p>
        </p:txBody>
      </p:sp>
      <p:sp>
        <p:nvSpPr>
          <p:cNvPr id="5939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9397"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0"/>
          <p:cNvSpPr>
            <a:spLocks noGrp="1" noChangeArrowheads="1"/>
          </p:cNvSpPr>
          <p:nvPr>
            <p:ph type="sldNum" sz="quarter"/>
          </p:nvPr>
        </p:nvSpPr>
        <p:spPr>
          <a:noFill/>
        </p:spPr>
        <p:txBody>
          <a:bodyPr/>
          <a:lstStyle/>
          <a:p>
            <a:fld id="{925CC734-3FE4-4F3D-9F08-FA6C58A46D25}" type="slidenum">
              <a:rPr lang="en-US"/>
              <a:pPr/>
              <a:t>14</a:t>
            </a:fld>
            <a:endParaRPr lang="en-US"/>
          </a:p>
        </p:txBody>
      </p:sp>
      <p:sp>
        <p:nvSpPr>
          <p:cNvPr id="60419"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D6DE869-5F5A-4C4E-A755-914AA560901F}"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14</a:t>
            </a:fld>
            <a:endParaRPr lang="en-US" sz="1200">
              <a:solidFill>
                <a:srgbClr val="000000"/>
              </a:solidFill>
            </a:endParaRPr>
          </a:p>
        </p:txBody>
      </p:sp>
      <p:sp>
        <p:nvSpPr>
          <p:cNvPr id="6042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0421"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p:spPr>
        <p:txBody>
          <a:bodyPr/>
          <a:lstStyle/>
          <a:p>
            <a:fld id="{AEFF88DD-0AD2-4EFF-82B7-5DBE359E6EB7}" type="slidenum">
              <a:rPr lang="en-US"/>
              <a:pPr/>
              <a:t>15</a:t>
            </a:fld>
            <a:endParaRPr lang="en-US"/>
          </a:p>
        </p:txBody>
      </p:sp>
      <p:sp>
        <p:nvSpPr>
          <p:cNvPr id="61443"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42DDC60-CBF1-49D7-8640-A2EC48F0A1EB}"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15</a:t>
            </a:fld>
            <a:endParaRPr lang="en-US" sz="1200">
              <a:solidFill>
                <a:srgbClr val="000000"/>
              </a:solidFill>
            </a:endParaRPr>
          </a:p>
        </p:txBody>
      </p:sp>
      <p:sp>
        <p:nvSpPr>
          <p:cNvPr id="6144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1445"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0"/>
          <p:cNvSpPr>
            <a:spLocks noGrp="1" noChangeArrowheads="1"/>
          </p:cNvSpPr>
          <p:nvPr>
            <p:ph type="sldNum" sz="quarter"/>
          </p:nvPr>
        </p:nvSpPr>
        <p:spPr>
          <a:noFill/>
        </p:spPr>
        <p:txBody>
          <a:bodyPr/>
          <a:lstStyle/>
          <a:p>
            <a:fld id="{ACEB88AE-A3C6-4868-A2B7-03E202AA6861}" type="slidenum">
              <a:rPr lang="en-US"/>
              <a:pPr/>
              <a:t>16</a:t>
            </a:fld>
            <a:endParaRPr lang="en-US"/>
          </a:p>
        </p:txBody>
      </p:sp>
      <p:sp>
        <p:nvSpPr>
          <p:cNvPr id="62467"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4812B13-CFE2-4AF4-BAD3-031C32EA7C1C}"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16</a:t>
            </a:fld>
            <a:endParaRPr lang="en-US" sz="1200">
              <a:solidFill>
                <a:srgbClr val="000000"/>
              </a:solidFill>
            </a:endParaRPr>
          </a:p>
        </p:txBody>
      </p:sp>
      <p:sp>
        <p:nvSpPr>
          <p:cNvPr id="6246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2469"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p:spPr>
        <p:txBody>
          <a:bodyPr/>
          <a:lstStyle/>
          <a:p>
            <a:fld id="{DC8A8983-D591-45A9-A2DA-C231308661AE}" type="slidenum">
              <a:rPr lang="en-US"/>
              <a:pPr/>
              <a:t>17</a:t>
            </a:fld>
            <a:endParaRPr lang="en-US"/>
          </a:p>
        </p:txBody>
      </p:sp>
      <p:sp>
        <p:nvSpPr>
          <p:cNvPr id="63491"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0C36FE0-505B-4A5A-B56A-3C17F5D7F189}"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17</a:t>
            </a:fld>
            <a:endParaRPr lang="en-US" sz="1200">
              <a:solidFill>
                <a:srgbClr val="000000"/>
              </a:solidFill>
            </a:endParaRPr>
          </a:p>
        </p:txBody>
      </p:sp>
      <p:sp>
        <p:nvSpPr>
          <p:cNvPr id="6349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3493"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0"/>
          <p:cNvSpPr>
            <a:spLocks noGrp="1" noChangeArrowheads="1"/>
          </p:cNvSpPr>
          <p:nvPr>
            <p:ph type="sldNum" sz="quarter"/>
          </p:nvPr>
        </p:nvSpPr>
        <p:spPr>
          <a:noFill/>
        </p:spPr>
        <p:txBody>
          <a:bodyPr/>
          <a:lstStyle/>
          <a:p>
            <a:fld id="{324E58C4-7EE9-4C55-B453-DBC8030CE2BB}" type="slidenum">
              <a:rPr lang="en-US"/>
              <a:pPr/>
              <a:t>18</a:t>
            </a:fld>
            <a:endParaRPr lang="en-US"/>
          </a:p>
        </p:txBody>
      </p:sp>
      <p:sp>
        <p:nvSpPr>
          <p:cNvPr id="6451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079D582-B814-4A86-A739-483EF54232C1}"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18</a:t>
            </a:fld>
            <a:endParaRPr lang="en-US" sz="1200">
              <a:solidFill>
                <a:srgbClr val="000000"/>
              </a:solidFill>
            </a:endParaRPr>
          </a:p>
        </p:txBody>
      </p:sp>
      <p:sp>
        <p:nvSpPr>
          <p:cNvPr id="6451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4517"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p:spPr>
        <p:txBody>
          <a:bodyPr/>
          <a:lstStyle/>
          <a:p>
            <a:fld id="{158B1E42-2278-4C52-BACF-CC301BD246BA}" type="slidenum">
              <a:rPr lang="en-US"/>
              <a:pPr/>
              <a:t>19</a:t>
            </a:fld>
            <a:endParaRPr lang="en-US"/>
          </a:p>
        </p:txBody>
      </p:sp>
      <p:sp>
        <p:nvSpPr>
          <p:cNvPr id="65539"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1B4FE29-FA74-4A79-AFD8-D7264E81BCED}"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19</a:t>
            </a:fld>
            <a:endParaRPr lang="en-US" sz="1200">
              <a:solidFill>
                <a:srgbClr val="000000"/>
              </a:solidFill>
            </a:endParaRPr>
          </a:p>
        </p:txBody>
      </p:sp>
      <p:sp>
        <p:nvSpPr>
          <p:cNvPr id="6554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5541"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0"/>
          <p:cNvSpPr>
            <a:spLocks noGrp="1" noChangeArrowheads="1"/>
          </p:cNvSpPr>
          <p:nvPr>
            <p:ph type="sldNum" sz="quarter"/>
          </p:nvPr>
        </p:nvSpPr>
        <p:spPr>
          <a:noFill/>
        </p:spPr>
        <p:txBody>
          <a:bodyPr/>
          <a:lstStyle/>
          <a:p>
            <a:fld id="{C3D3AF51-0E0D-44A1-B752-EA3DB07E2F08}" type="slidenum">
              <a:rPr lang="en-US"/>
              <a:pPr/>
              <a:t>2</a:t>
            </a:fld>
            <a:endParaRPr lang="en-US"/>
          </a:p>
        </p:txBody>
      </p:sp>
      <p:sp>
        <p:nvSpPr>
          <p:cNvPr id="48131"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5932130-58AF-4A02-A4CE-6BB7B8C97824}"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a:t>
            </a:fld>
            <a:endParaRPr lang="en-US" sz="1200">
              <a:solidFill>
                <a:srgbClr val="000000"/>
              </a:solidFill>
            </a:endParaRPr>
          </a:p>
        </p:txBody>
      </p:sp>
      <p:sp>
        <p:nvSpPr>
          <p:cNvPr id="4813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48133"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0"/>
          <p:cNvSpPr>
            <a:spLocks noGrp="1" noChangeArrowheads="1"/>
          </p:cNvSpPr>
          <p:nvPr>
            <p:ph type="sldNum" sz="quarter"/>
          </p:nvPr>
        </p:nvSpPr>
        <p:spPr>
          <a:noFill/>
        </p:spPr>
        <p:txBody>
          <a:bodyPr/>
          <a:lstStyle/>
          <a:p>
            <a:fld id="{F22A5CB8-32E6-436A-9AB6-0726FBAAA43F}" type="slidenum">
              <a:rPr lang="en-US"/>
              <a:pPr/>
              <a:t>20</a:t>
            </a:fld>
            <a:endParaRPr lang="en-US"/>
          </a:p>
        </p:txBody>
      </p:sp>
      <p:sp>
        <p:nvSpPr>
          <p:cNvPr id="66563"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2D5F7D5-CE7D-4AA5-9C33-60358A89C102}"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20</a:t>
            </a:fld>
            <a:endParaRPr lang="en-US" sz="1200">
              <a:solidFill>
                <a:srgbClr val="000000"/>
              </a:solidFill>
            </a:endParaRPr>
          </a:p>
        </p:txBody>
      </p:sp>
      <p:sp>
        <p:nvSpPr>
          <p:cNvPr id="6656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6565"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p:spPr>
        <p:txBody>
          <a:bodyPr/>
          <a:lstStyle/>
          <a:p>
            <a:fld id="{47389D41-AFA3-4554-AFE5-8810DF55B84B}" type="slidenum">
              <a:rPr lang="en-US"/>
              <a:pPr/>
              <a:t>21</a:t>
            </a:fld>
            <a:endParaRPr lang="en-US"/>
          </a:p>
        </p:txBody>
      </p:sp>
      <p:sp>
        <p:nvSpPr>
          <p:cNvPr id="67587"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06915E3-3532-47AD-B5A8-D16B7405E505}"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21</a:t>
            </a:fld>
            <a:endParaRPr lang="en-US" sz="1200">
              <a:solidFill>
                <a:srgbClr val="000000"/>
              </a:solidFill>
            </a:endParaRPr>
          </a:p>
        </p:txBody>
      </p:sp>
      <p:sp>
        <p:nvSpPr>
          <p:cNvPr id="6758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7589"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p:cNvSpPr>
            <a:spLocks noGrp="1" noChangeArrowheads="1"/>
          </p:cNvSpPr>
          <p:nvPr>
            <p:ph type="sldNum" sz="quarter"/>
          </p:nvPr>
        </p:nvSpPr>
        <p:spPr>
          <a:noFill/>
        </p:spPr>
        <p:txBody>
          <a:bodyPr/>
          <a:lstStyle/>
          <a:p>
            <a:fld id="{6ADE4169-6F8E-4AFF-9270-CC10D255A560}" type="slidenum">
              <a:rPr lang="en-US"/>
              <a:pPr/>
              <a:t>22</a:t>
            </a:fld>
            <a:endParaRPr lang="en-US"/>
          </a:p>
        </p:txBody>
      </p:sp>
      <p:sp>
        <p:nvSpPr>
          <p:cNvPr id="68611"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22B7DCE-E020-4C52-B711-04906FEE0F2C}"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22</a:t>
            </a:fld>
            <a:endParaRPr lang="en-US" sz="1200">
              <a:solidFill>
                <a:srgbClr val="000000"/>
              </a:solidFill>
            </a:endParaRPr>
          </a:p>
        </p:txBody>
      </p:sp>
      <p:sp>
        <p:nvSpPr>
          <p:cNvPr id="6861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8613"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p:spPr>
        <p:txBody>
          <a:bodyPr/>
          <a:lstStyle/>
          <a:p>
            <a:fld id="{DE46293F-6A51-4D99-A914-8DE971051F26}" type="slidenum">
              <a:rPr lang="en-US"/>
              <a:pPr/>
              <a:t>23</a:t>
            </a:fld>
            <a:endParaRPr lang="en-US"/>
          </a:p>
        </p:txBody>
      </p:sp>
      <p:sp>
        <p:nvSpPr>
          <p:cNvPr id="6963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479B34C-3262-4107-BA60-472F002E9ABC}"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23</a:t>
            </a:fld>
            <a:endParaRPr lang="en-US" sz="1200">
              <a:solidFill>
                <a:srgbClr val="000000"/>
              </a:solidFill>
            </a:endParaRPr>
          </a:p>
        </p:txBody>
      </p:sp>
      <p:sp>
        <p:nvSpPr>
          <p:cNvPr id="6963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69637"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0"/>
          <p:cNvSpPr>
            <a:spLocks noGrp="1" noChangeArrowheads="1"/>
          </p:cNvSpPr>
          <p:nvPr>
            <p:ph type="sldNum" sz="quarter"/>
          </p:nvPr>
        </p:nvSpPr>
        <p:spPr>
          <a:noFill/>
        </p:spPr>
        <p:txBody>
          <a:bodyPr/>
          <a:lstStyle/>
          <a:p>
            <a:fld id="{C9E09DFA-E277-4D13-A7B8-493643866CAC}" type="slidenum">
              <a:rPr lang="en-US"/>
              <a:pPr/>
              <a:t>24</a:t>
            </a:fld>
            <a:endParaRPr lang="en-US"/>
          </a:p>
        </p:txBody>
      </p:sp>
      <p:sp>
        <p:nvSpPr>
          <p:cNvPr id="70659"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4BCC21D-740D-4D61-8372-F5D3A79082E1}"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24</a:t>
            </a:fld>
            <a:endParaRPr lang="en-US" sz="1200">
              <a:solidFill>
                <a:srgbClr val="000000"/>
              </a:solidFill>
            </a:endParaRPr>
          </a:p>
        </p:txBody>
      </p:sp>
      <p:sp>
        <p:nvSpPr>
          <p:cNvPr id="7066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70661"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p:spPr>
        <p:txBody>
          <a:bodyPr/>
          <a:lstStyle/>
          <a:p>
            <a:fld id="{F3116DF8-317E-47DE-8BE9-291F5B2ED60F}" type="slidenum">
              <a:rPr lang="en-US"/>
              <a:pPr/>
              <a:t>25</a:t>
            </a:fld>
            <a:endParaRPr lang="en-US"/>
          </a:p>
        </p:txBody>
      </p:sp>
      <p:sp>
        <p:nvSpPr>
          <p:cNvPr id="71683"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5B25A99-4AE6-4F9F-B2BA-1CF8329E9312}"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25</a:t>
            </a:fld>
            <a:endParaRPr lang="en-US" sz="1200">
              <a:solidFill>
                <a:srgbClr val="000000"/>
              </a:solidFill>
            </a:endParaRPr>
          </a:p>
        </p:txBody>
      </p:sp>
      <p:sp>
        <p:nvSpPr>
          <p:cNvPr id="7168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71685"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44588" y="685800"/>
            <a:ext cx="4562475" cy="3422650"/>
          </a:xfrm>
          <a:ln/>
        </p:spPr>
      </p:sp>
      <p:sp>
        <p:nvSpPr>
          <p:cNvPr id="727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p:spPr>
        <p:txBody>
          <a:bodyPr/>
          <a:lstStyle/>
          <a:p>
            <a:fld id="{9955A099-CB8D-45C0-B792-9CC863351C41}" type="slidenum">
              <a:rPr lang="en-US"/>
              <a:pPr/>
              <a:t>27</a:t>
            </a:fld>
            <a:endParaRPr lang="en-US"/>
          </a:p>
        </p:txBody>
      </p:sp>
      <p:sp>
        <p:nvSpPr>
          <p:cNvPr id="73731"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5DA88EA-5FB7-4B95-94E4-EB7F27308981}"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27</a:t>
            </a:fld>
            <a:endParaRPr lang="en-US" sz="1200">
              <a:solidFill>
                <a:srgbClr val="000000"/>
              </a:solidFill>
            </a:endParaRPr>
          </a:p>
        </p:txBody>
      </p:sp>
      <p:sp>
        <p:nvSpPr>
          <p:cNvPr id="7373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73733"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0"/>
          <p:cNvSpPr>
            <a:spLocks noGrp="1" noChangeArrowheads="1"/>
          </p:cNvSpPr>
          <p:nvPr>
            <p:ph type="sldNum" sz="quarter"/>
          </p:nvPr>
        </p:nvSpPr>
        <p:spPr>
          <a:noFill/>
        </p:spPr>
        <p:txBody>
          <a:bodyPr/>
          <a:lstStyle/>
          <a:p>
            <a:fld id="{9DD10043-462E-475D-9E72-741C9EFFDBEB}" type="slidenum">
              <a:rPr lang="en-US"/>
              <a:pPr/>
              <a:t>28</a:t>
            </a:fld>
            <a:endParaRPr lang="en-US"/>
          </a:p>
        </p:txBody>
      </p:sp>
      <p:sp>
        <p:nvSpPr>
          <p:cNvPr id="7475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AA03CF1-0DD9-47CE-9074-7D10B4912E38}"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28</a:t>
            </a:fld>
            <a:endParaRPr lang="en-US" sz="1200">
              <a:solidFill>
                <a:srgbClr val="000000"/>
              </a:solidFill>
            </a:endParaRPr>
          </a:p>
        </p:txBody>
      </p:sp>
      <p:sp>
        <p:nvSpPr>
          <p:cNvPr id="7475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74757"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0"/>
          <p:cNvSpPr>
            <a:spLocks noGrp="1" noChangeArrowheads="1"/>
          </p:cNvSpPr>
          <p:nvPr>
            <p:ph type="sldNum" sz="quarter"/>
          </p:nvPr>
        </p:nvSpPr>
        <p:spPr>
          <a:noFill/>
        </p:spPr>
        <p:txBody>
          <a:bodyPr/>
          <a:lstStyle/>
          <a:p>
            <a:fld id="{91DAD9DB-6118-49D6-A6EF-521DE2F7CB8F}" type="slidenum">
              <a:rPr lang="en-US"/>
              <a:pPr/>
              <a:t>29</a:t>
            </a:fld>
            <a:endParaRPr lang="en-US"/>
          </a:p>
        </p:txBody>
      </p:sp>
      <p:sp>
        <p:nvSpPr>
          <p:cNvPr id="75779"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43D824C-847C-4103-A86E-557548951158}"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29</a:t>
            </a:fld>
            <a:endParaRPr lang="en-US" sz="1200">
              <a:solidFill>
                <a:srgbClr val="000000"/>
              </a:solidFill>
            </a:endParaRPr>
          </a:p>
        </p:txBody>
      </p:sp>
      <p:sp>
        <p:nvSpPr>
          <p:cNvPr id="7578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75781"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0"/>
          <p:cNvSpPr>
            <a:spLocks noGrp="1" noChangeArrowheads="1"/>
          </p:cNvSpPr>
          <p:nvPr>
            <p:ph type="sldNum" sz="quarter"/>
          </p:nvPr>
        </p:nvSpPr>
        <p:spPr>
          <a:noFill/>
        </p:spPr>
        <p:txBody>
          <a:bodyPr/>
          <a:lstStyle/>
          <a:p>
            <a:fld id="{DB945D39-1239-4E23-AA9F-53B2C9E1D27D}" type="slidenum">
              <a:rPr lang="en-US"/>
              <a:pPr/>
              <a:t>3</a:t>
            </a:fld>
            <a:endParaRPr lang="en-US"/>
          </a:p>
        </p:txBody>
      </p:sp>
      <p:sp>
        <p:nvSpPr>
          <p:cNvPr id="4915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E548B34-A684-43CE-916D-E886F7E170AF}"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n-US" sz="1200">
              <a:solidFill>
                <a:srgbClr val="000000"/>
              </a:solidFill>
            </a:endParaRPr>
          </a:p>
        </p:txBody>
      </p:sp>
      <p:sp>
        <p:nvSpPr>
          <p:cNvPr id="4915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49157"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0"/>
          <p:cNvSpPr>
            <a:spLocks noGrp="1" noChangeArrowheads="1"/>
          </p:cNvSpPr>
          <p:nvPr>
            <p:ph type="sldNum" sz="quarter"/>
          </p:nvPr>
        </p:nvSpPr>
        <p:spPr>
          <a:noFill/>
        </p:spPr>
        <p:txBody>
          <a:bodyPr/>
          <a:lstStyle/>
          <a:p>
            <a:fld id="{387F82AB-9634-4412-8FF0-8B25D05A82D9}" type="slidenum">
              <a:rPr lang="en-US"/>
              <a:pPr/>
              <a:t>30</a:t>
            </a:fld>
            <a:endParaRPr lang="en-US"/>
          </a:p>
        </p:txBody>
      </p:sp>
      <p:sp>
        <p:nvSpPr>
          <p:cNvPr id="76803"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0E7F897-97BF-4EDE-920C-271A559B3E6A}"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30</a:t>
            </a:fld>
            <a:endParaRPr lang="en-US" sz="1200">
              <a:solidFill>
                <a:srgbClr val="000000"/>
              </a:solidFill>
            </a:endParaRPr>
          </a:p>
        </p:txBody>
      </p:sp>
      <p:sp>
        <p:nvSpPr>
          <p:cNvPr id="7680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76805"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0"/>
          <p:cNvSpPr>
            <a:spLocks noGrp="1" noChangeArrowheads="1"/>
          </p:cNvSpPr>
          <p:nvPr>
            <p:ph type="sldNum" sz="quarter"/>
          </p:nvPr>
        </p:nvSpPr>
        <p:spPr>
          <a:noFill/>
        </p:spPr>
        <p:txBody>
          <a:bodyPr/>
          <a:lstStyle/>
          <a:p>
            <a:fld id="{65C17EBC-4E82-4FA5-AA01-625656C9AFE7}" type="slidenum">
              <a:rPr lang="en-US"/>
              <a:pPr/>
              <a:t>4</a:t>
            </a:fld>
            <a:endParaRPr lang="en-US"/>
          </a:p>
        </p:txBody>
      </p:sp>
      <p:sp>
        <p:nvSpPr>
          <p:cNvPr id="50179"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A00E9A5-E777-49E5-8359-810AF12A41E6}"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n-US" sz="1200">
              <a:solidFill>
                <a:srgbClr val="000000"/>
              </a:solidFill>
            </a:endParaRPr>
          </a:p>
        </p:txBody>
      </p:sp>
      <p:sp>
        <p:nvSpPr>
          <p:cNvPr id="5018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0181"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p:spPr>
        <p:txBody>
          <a:bodyPr/>
          <a:lstStyle/>
          <a:p>
            <a:fld id="{3FA0E93D-B879-4801-8500-5102F86D3222}" type="slidenum">
              <a:rPr lang="en-US"/>
              <a:pPr/>
              <a:t>5</a:t>
            </a:fld>
            <a:endParaRPr lang="en-US"/>
          </a:p>
        </p:txBody>
      </p:sp>
      <p:sp>
        <p:nvSpPr>
          <p:cNvPr id="51203"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2B56A80-062F-4BCE-B32A-14D3262BCF6B}"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a:t>
            </a:fld>
            <a:endParaRPr lang="en-US" sz="1200">
              <a:solidFill>
                <a:srgbClr val="000000"/>
              </a:solidFill>
            </a:endParaRPr>
          </a:p>
        </p:txBody>
      </p:sp>
      <p:sp>
        <p:nvSpPr>
          <p:cNvPr id="5120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1205"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p:spPr>
        <p:txBody>
          <a:bodyPr/>
          <a:lstStyle/>
          <a:p>
            <a:fld id="{61B6C977-322A-4876-BF2C-89BCA2AA08D9}" type="slidenum">
              <a:rPr lang="en-US"/>
              <a:pPr/>
              <a:t>6</a:t>
            </a:fld>
            <a:endParaRPr lang="en-US"/>
          </a:p>
        </p:txBody>
      </p:sp>
      <p:sp>
        <p:nvSpPr>
          <p:cNvPr id="52227"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62C7C28-CC5C-4294-A11D-75BC9B78039F}"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US" sz="1200">
              <a:solidFill>
                <a:srgbClr val="000000"/>
              </a:solidFill>
            </a:endParaRPr>
          </a:p>
        </p:txBody>
      </p:sp>
      <p:sp>
        <p:nvSpPr>
          <p:cNvPr id="5222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2229"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0"/>
          <p:cNvSpPr>
            <a:spLocks noGrp="1" noChangeArrowheads="1"/>
          </p:cNvSpPr>
          <p:nvPr>
            <p:ph type="sldNum" sz="quarter"/>
          </p:nvPr>
        </p:nvSpPr>
        <p:spPr>
          <a:noFill/>
        </p:spPr>
        <p:txBody>
          <a:bodyPr/>
          <a:lstStyle/>
          <a:p>
            <a:fld id="{62891510-0196-4D13-9E74-B7D92916AC3F}" type="slidenum">
              <a:rPr lang="en-US"/>
              <a:pPr/>
              <a:t>7</a:t>
            </a:fld>
            <a:endParaRPr lang="en-US"/>
          </a:p>
        </p:txBody>
      </p:sp>
      <p:sp>
        <p:nvSpPr>
          <p:cNvPr id="53251"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3A95086-A3C4-4A8F-8EC8-62C3319A160E}"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a:t>
            </a:fld>
            <a:endParaRPr lang="en-US" sz="1200">
              <a:solidFill>
                <a:srgbClr val="000000"/>
              </a:solidFill>
            </a:endParaRPr>
          </a:p>
        </p:txBody>
      </p:sp>
      <p:sp>
        <p:nvSpPr>
          <p:cNvPr id="5325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3253"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0"/>
          <p:cNvSpPr>
            <a:spLocks noGrp="1" noChangeArrowheads="1"/>
          </p:cNvSpPr>
          <p:nvPr>
            <p:ph type="sldNum" sz="quarter"/>
          </p:nvPr>
        </p:nvSpPr>
        <p:spPr>
          <a:noFill/>
        </p:spPr>
        <p:txBody>
          <a:bodyPr/>
          <a:lstStyle/>
          <a:p>
            <a:fld id="{C6BC08D9-65A6-449D-BDA5-3FF88C565903}" type="slidenum">
              <a:rPr lang="en-US"/>
              <a:pPr/>
              <a:t>8</a:t>
            </a:fld>
            <a:endParaRPr lang="en-US"/>
          </a:p>
        </p:txBody>
      </p:sp>
      <p:sp>
        <p:nvSpPr>
          <p:cNvPr id="5427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C7C87A65-A5F2-4F82-BAC1-6F06E6C66C46}"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a:t>
            </a:fld>
            <a:endParaRPr lang="en-US" sz="1200">
              <a:solidFill>
                <a:srgbClr val="000000"/>
              </a:solidFill>
            </a:endParaRPr>
          </a:p>
        </p:txBody>
      </p:sp>
      <p:sp>
        <p:nvSpPr>
          <p:cNvPr id="5427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4277"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p:spPr>
        <p:txBody>
          <a:bodyPr/>
          <a:lstStyle/>
          <a:p>
            <a:fld id="{FD9A58FC-43B7-415F-B265-4E058E06A2A0}" type="slidenum">
              <a:rPr lang="en-US"/>
              <a:pPr/>
              <a:t>9</a:t>
            </a:fld>
            <a:endParaRPr lang="en-US"/>
          </a:p>
        </p:txBody>
      </p:sp>
      <p:sp>
        <p:nvSpPr>
          <p:cNvPr id="55299"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751E4F3-7D5E-4327-99C4-CA7CEAEE65F0}" type="slidenum">
              <a:rPr lang="en-US" sz="1200">
                <a:solidFill>
                  <a:srgbClr val="000000"/>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9</a:t>
            </a:fld>
            <a:endParaRPr lang="en-US" sz="1200">
              <a:solidFill>
                <a:srgbClr val="000000"/>
              </a:solidFill>
            </a:endParaRPr>
          </a:p>
        </p:txBody>
      </p:sp>
      <p:sp>
        <p:nvSpPr>
          <p:cNvPr id="5530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pt-PT"/>
          </a:p>
        </p:txBody>
      </p:sp>
      <p:sp>
        <p:nvSpPr>
          <p:cNvPr id="55301" name="Rectangle 3"/>
          <p:cNvSpPr txBox="1">
            <a:spLocks noGrp="1" noChangeArrowheads="1"/>
          </p:cNvSpPr>
          <p:nvPr>
            <p:ph type="body"/>
          </p:nvPr>
        </p:nvSpPr>
        <p:spPr>
          <a:xfrm>
            <a:off x="685800" y="4343400"/>
            <a:ext cx="5481638" cy="4111625"/>
          </a:xfrm>
          <a:noFill/>
          <a:ln/>
        </p:spPr>
        <p:txBody>
          <a:bodyPr wrap="none" anchor="ctr"/>
          <a:lstStyle/>
          <a:p>
            <a:endParaRPr lang="pt-P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PT" smtClean="0"/>
              <a:t>Faça clique para editar o estilo</a:t>
            </a:r>
            <a:endParaRPr lang="pt-PT"/>
          </a:p>
        </p:txBody>
      </p:sp>
      <p:sp>
        <p:nvSpPr>
          <p:cNvPr id="4" name="Rectangle 3"/>
          <p:cNvSpPr>
            <a:spLocks noGrp="1" noChangeArrowheads="1"/>
          </p:cNvSpPr>
          <p:nvPr>
            <p:ph type="dt" idx="10"/>
          </p:nvPr>
        </p:nvSpPr>
        <p:spPr>
          <a:ln/>
        </p:spPr>
        <p:txBody>
          <a:bodyPr/>
          <a:lstStyle>
            <a:lvl1pPr>
              <a:defRPr/>
            </a:lvl1pPr>
          </a:lstStyle>
          <a:p>
            <a:fld id="{FF043717-3BAE-40D1-81B8-C377F2559527}" type="datetime1">
              <a:rPr lang="en-US"/>
              <a:pPr/>
              <a:t>9/17/2010</a:t>
            </a:fld>
            <a:r>
              <a:rPr lang="en-US"/>
              <a:t>© IST 2010</a:t>
            </a:r>
          </a:p>
        </p:txBody>
      </p:sp>
      <p:sp>
        <p:nvSpPr>
          <p:cNvPr id="5"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6" name="Rectangle 5"/>
          <p:cNvSpPr>
            <a:spLocks noGrp="1" noChangeArrowheads="1"/>
          </p:cNvSpPr>
          <p:nvPr>
            <p:ph type="sldNum" idx="12"/>
          </p:nvPr>
        </p:nvSpPr>
        <p:spPr>
          <a:ln/>
        </p:spPr>
        <p:txBody>
          <a:bodyPr/>
          <a:lstStyle>
            <a:lvl1pPr>
              <a:defRPr/>
            </a:lvl1pPr>
          </a:lstStyle>
          <a:p>
            <a:pPr>
              <a:defRPr/>
            </a:pPr>
            <a:fld id="{7E89E2D5-958D-41B9-8EB7-B1517CD2272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3"/>
          <p:cNvSpPr>
            <a:spLocks noGrp="1" noChangeArrowheads="1"/>
          </p:cNvSpPr>
          <p:nvPr>
            <p:ph type="dt" idx="10"/>
          </p:nvPr>
        </p:nvSpPr>
        <p:spPr>
          <a:ln/>
        </p:spPr>
        <p:txBody>
          <a:bodyPr/>
          <a:lstStyle>
            <a:lvl1pPr>
              <a:defRPr/>
            </a:lvl1pPr>
          </a:lstStyle>
          <a:p>
            <a:fld id="{4FE5BEEA-A374-49CE-93EA-D2EE3EBCE087}" type="datetime1">
              <a:rPr lang="en-US"/>
              <a:pPr/>
              <a:t>9/17/2010</a:t>
            </a:fld>
            <a:r>
              <a:rPr lang="en-US"/>
              <a:t>© IST 2010</a:t>
            </a:r>
          </a:p>
        </p:txBody>
      </p:sp>
      <p:sp>
        <p:nvSpPr>
          <p:cNvPr id="5"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6" name="Rectangle 5"/>
          <p:cNvSpPr>
            <a:spLocks noGrp="1" noChangeArrowheads="1"/>
          </p:cNvSpPr>
          <p:nvPr>
            <p:ph type="sldNum" idx="12"/>
          </p:nvPr>
        </p:nvSpPr>
        <p:spPr>
          <a:ln/>
        </p:spPr>
        <p:txBody>
          <a:bodyPr/>
          <a:lstStyle>
            <a:lvl1pPr>
              <a:defRPr/>
            </a:lvl1pPr>
          </a:lstStyle>
          <a:p>
            <a:pPr>
              <a:defRPr/>
            </a:pPr>
            <a:fld id="{FFB9B206-8097-43FD-8FC4-2C87BDB07C0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4638" y="114300"/>
            <a:ext cx="2055812" cy="6005513"/>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114300"/>
            <a:ext cx="6015038" cy="6005513"/>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3"/>
          <p:cNvSpPr>
            <a:spLocks noGrp="1" noChangeArrowheads="1"/>
          </p:cNvSpPr>
          <p:nvPr>
            <p:ph type="dt" idx="10"/>
          </p:nvPr>
        </p:nvSpPr>
        <p:spPr>
          <a:ln/>
        </p:spPr>
        <p:txBody>
          <a:bodyPr/>
          <a:lstStyle>
            <a:lvl1pPr>
              <a:defRPr/>
            </a:lvl1pPr>
          </a:lstStyle>
          <a:p>
            <a:fld id="{468AB312-5F12-4310-A5F4-5608BB4F8FE7}" type="datetime1">
              <a:rPr lang="en-US"/>
              <a:pPr/>
              <a:t>9/17/2010</a:t>
            </a:fld>
            <a:r>
              <a:rPr lang="en-US"/>
              <a:t>© IST 2010</a:t>
            </a:r>
          </a:p>
        </p:txBody>
      </p:sp>
      <p:sp>
        <p:nvSpPr>
          <p:cNvPr id="5"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6" name="Rectangle 5"/>
          <p:cNvSpPr>
            <a:spLocks noGrp="1" noChangeArrowheads="1"/>
          </p:cNvSpPr>
          <p:nvPr>
            <p:ph type="sldNum" idx="12"/>
          </p:nvPr>
        </p:nvSpPr>
        <p:spPr>
          <a:ln/>
        </p:spPr>
        <p:txBody>
          <a:bodyPr/>
          <a:lstStyle>
            <a:lvl1pPr>
              <a:defRPr/>
            </a:lvl1pPr>
          </a:lstStyle>
          <a:p>
            <a:pPr>
              <a:defRPr/>
            </a:pPr>
            <a:fld id="{85AEB74F-D8A0-4B82-8E06-3C5C8188EA9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3"/>
          <p:cNvSpPr>
            <a:spLocks noGrp="1" noChangeArrowheads="1"/>
          </p:cNvSpPr>
          <p:nvPr>
            <p:ph type="dt" idx="10"/>
          </p:nvPr>
        </p:nvSpPr>
        <p:spPr>
          <a:ln/>
        </p:spPr>
        <p:txBody>
          <a:bodyPr/>
          <a:lstStyle>
            <a:lvl1pPr>
              <a:defRPr/>
            </a:lvl1pPr>
          </a:lstStyle>
          <a:p>
            <a:fld id="{5759E11E-59F8-40AF-8FC7-180B32627BCA}" type="datetime1">
              <a:rPr lang="en-US"/>
              <a:pPr/>
              <a:t>9/17/2010</a:t>
            </a:fld>
            <a:r>
              <a:rPr lang="en-US"/>
              <a:t>© IST 2010</a:t>
            </a:r>
          </a:p>
        </p:txBody>
      </p:sp>
      <p:sp>
        <p:nvSpPr>
          <p:cNvPr id="5"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6" name="Rectangle 5"/>
          <p:cNvSpPr>
            <a:spLocks noGrp="1" noChangeArrowheads="1"/>
          </p:cNvSpPr>
          <p:nvPr>
            <p:ph type="sldNum" idx="12"/>
          </p:nvPr>
        </p:nvSpPr>
        <p:spPr>
          <a:ln/>
        </p:spPr>
        <p:txBody>
          <a:bodyPr/>
          <a:lstStyle>
            <a:lvl1pPr>
              <a:defRPr/>
            </a:lvl1pPr>
          </a:lstStyle>
          <a:p>
            <a:pPr>
              <a:defRPr/>
            </a:pPr>
            <a:fld id="{56B76CA9-ABEA-4A56-9114-02E063047D2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smtClean="0"/>
              <a:t>Clique para editar os estilos</a:t>
            </a:r>
          </a:p>
        </p:txBody>
      </p:sp>
      <p:sp>
        <p:nvSpPr>
          <p:cNvPr id="4" name="Rectangle 3"/>
          <p:cNvSpPr>
            <a:spLocks noGrp="1" noChangeArrowheads="1"/>
          </p:cNvSpPr>
          <p:nvPr>
            <p:ph type="dt" idx="10"/>
          </p:nvPr>
        </p:nvSpPr>
        <p:spPr>
          <a:ln/>
        </p:spPr>
        <p:txBody>
          <a:bodyPr/>
          <a:lstStyle>
            <a:lvl1pPr>
              <a:defRPr/>
            </a:lvl1pPr>
          </a:lstStyle>
          <a:p>
            <a:fld id="{B57DD47D-685F-40B1-A9B9-4D6665D93C4C}" type="datetime1">
              <a:rPr lang="en-US"/>
              <a:pPr/>
              <a:t>9/17/2010</a:t>
            </a:fld>
            <a:r>
              <a:rPr lang="en-US"/>
              <a:t>© IST 2010</a:t>
            </a:r>
          </a:p>
        </p:txBody>
      </p:sp>
      <p:sp>
        <p:nvSpPr>
          <p:cNvPr id="5"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6" name="Rectangle 5"/>
          <p:cNvSpPr>
            <a:spLocks noGrp="1" noChangeArrowheads="1"/>
          </p:cNvSpPr>
          <p:nvPr>
            <p:ph type="sldNum" idx="12"/>
          </p:nvPr>
        </p:nvSpPr>
        <p:spPr>
          <a:ln/>
        </p:spPr>
        <p:txBody>
          <a:bodyPr/>
          <a:lstStyle>
            <a:lvl1pPr>
              <a:defRPr/>
            </a:lvl1pPr>
          </a:lstStyle>
          <a:p>
            <a:pPr>
              <a:defRPr/>
            </a:pPr>
            <a:fld id="{06481132-6E06-4531-BB48-2BFC29C3B9B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5025" y="1600200"/>
            <a:ext cx="403542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Rectangle 3"/>
          <p:cNvSpPr>
            <a:spLocks noGrp="1" noChangeArrowheads="1"/>
          </p:cNvSpPr>
          <p:nvPr>
            <p:ph type="dt" idx="10"/>
          </p:nvPr>
        </p:nvSpPr>
        <p:spPr>
          <a:ln/>
        </p:spPr>
        <p:txBody>
          <a:bodyPr/>
          <a:lstStyle>
            <a:lvl1pPr>
              <a:defRPr/>
            </a:lvl1pPr>
          </a:lstStyle>
          <a:p>
            <a:fld id="{AAA14639-BF3E-4B3F-9984-32F5B160B0E7}" type="datetime1">
              <a:rPr lang="en-US"/>
              <a:pPr/>
              <a:t>9/17/2010</a:t>
            </a:fld>
            <a:r>
              <a:rPr lang="en-US"/>
              <a:t>© IST 2010</a:t>
            </a:r>
          </a:p>
        </p:txBody>
      </p:sp>
      <p:sp>
        <p:nvSpPr>
          <p:cNvPr id="6"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7" name="Rectangle 5"/>
          <p:cNvSpPr>
            <a:spLocks noGrp="1" noChangeArrowheads="1"/>
          </p:cNvSpPr>
          <p:nvPr>
            <p:ph type="sldNum" idx="12"/>
          </p:nvPr>
        </p:nvSpPr>
        <p:spPr>
          <a:ln/>
        </p:spPr>
        <p:txBody>
          <a:bodyPr/>
          <a:lstStyle>
            <a:lvl1pPr>
              <a:defRPr/>
            </a:lvl1pPr>
          </a:lstStyle>
          <a:p>
            <a:pPr>
              <a:defRPr/>
            </a:pPr>
            <a:fld id="{7B24051F-5EDA-41B9-98FA-B69ADD0341D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Rectangle 3"/>
          <p:cNvSpPr>
            <a:spLocks noGrp="1" noChangeArrowheads="1"/>
          </p:cNvSpPr>
          <p:nvPr>
            <p:ph type="dt" idx="10"/>
          </p:nvPr>
        </p:nvSpPr>
        <p:spPr>
          <a:ln/>
        </p:spPr>
        <p:txBody>
          <a:bodyPr/>
          <a:lstStyle>
            <a:lvl1pPr>
              <a:defRPr/>
            </a:lvl1pPr>
          </a:lstStyle>
          <a:p>
            <a:fld id="{570A7737-F693-4592-878A-C1B924EDE316}" type="datetime1">
              <a:rPr lang="en-US"/>
              <a:pPr/>
              <a:t>9/17/2010</a:t>
            </a:fld>
            <a:r>
              <a:rPr lang="en-US"/>
              <a:t>© IST 2010</a:t>
            </a:r>
          </a:p>
        </p:txBody>
      </p:sp>
      <p:sp>
        <p:nvSpPr>
          <p:cNvPr id="8"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9" name="Rectangle 5"/>
          <p:cNvSpPr>
            <a:spLocks noGrp="1" noChangeArrowheads="1"/>
          </p:cNvSpPr>
          <p:nvPr>
            <p:ph type="sldNum" idx="12"/>
          </p:nvPr>
        </p:nvSpPr>
        <p:spPr>
          <a:ln/>
        </p:spPr>
        <p:txBody>
          <a:bodyPr/>
          <a:lstStyle>
            <a:lvl1pPr>
              <a:defRPr/>
            </a:lvl1pPr>
          </a:lstStyle>
          <a:p>
            <a:pPr>
              <a:defRPr/>
            </a:pPr>
            <a:fld id="{E943A417-64F7-4153-98D7-C406C6FC9FE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Rectangle 3"/>
          <p:cNvSpPr>
            <a:spLocks noGrp="1" noChangeArrowheads="1"/>
          </p:cNvSpPr>
          <p:nvPr>
            <p:ph type="dt" idx="10"/>
          </p:nvPr>
        </p:nvSpPr>
        <p:spPr>
          <a:ln/>
        </p:spPr>
        <p:txBody>
          <a:bodyPr/>
          <a:lstStyle>
            <a:lvl1pPr>
              <a:defRPr/>
            </a:lvl1pPr>
          </a:lstStyle>
          <a:p>
            <a:fld id="{7BB30F8D-9A25-4ABF-B54F-5D5F5E4C51B0}" type="datetime1">
              <a:rPr lang="en-US"/>
              <a:pPr/>
              <a:t>9/17/2010</a:t>
            </a:fld>
            <a:r>
              <a:rPr lang="en-US"/>
              <a:t>© IST 2010</a:t>
            </a:r>
          </a:p>
        </p:txBody>
      </p:sp>
      <p:sp>
        <p:nvSpPr>
          <p:cNvPr id="4"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5" name="Rectangle 5"/>
          <p:cNvSpPr>
            <a:spLocks noGrp="1" noChangeArrowheads="1"/>
          </p:cNvSpPr>
          <p:nvPr>
            <p:ph type="sldNum" idx="12"/>
          </p:nvPr>
        </p:nvSpPr>
        <p:spPr>
          <a:ln/>
        </p:spPr>
        <p:txBody>
          <a:bodyPr/>
          <a:lstStyle>
            <a:lvl1pPr>
              <a:defRPr/>
            </a:lvl1pPr>
          </a:lstStyle>
          <a:p>
            <a:pPr>
              <a:defRPr/>
            </a:pPr>
            <a:fld id="{AE8AB9F9-08F0-4E18-852A-68A7921E57B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fld id="{30B609F5-4E2F-4521-BB13-79B2F2F961ED}" type="datetime1">
              <a:rPr lang="en-US"/>
              <a:pPr/>
              <a:t>9/17/2010</a:t>
            </a:fld>
            <a:r>
              <a:rPr lang="en-US"/>
              <a:t>© IST 2010</a:t>
            </a:r>
          </a:p>
        </p:txBody>
      </p:sp>
      <p:sp>
        <p:nvSpPr>
          <p:cNvPr id="3"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4" name="Rectangle 5"/>
          <p:cNvSpPr>
            <a:spLocks noGrp="1" noChangeArrowheads="1"/>
          </p:cNvSpPr>
          <p:nvPr>
            <p:ph type="sldNum" idx="12"/>
          </p:nvPr>
        </p:nvSpPr>
        <p:spPr>
          <a:ln/>
        </p:spPr>
        <p:txBody>
          <a:bodyPr/>
          <a:lstStyle>
            <a:lvl1pPr>
              <a:defRPr/>
            </a:lvl1pPr>
          </a:lstStyle>
          <a:p>
            <a:pPr>
              <a:defRPr/>
            </a:pPr>
            <a:fld id="{A9EC1377-8284-46DB-ACA9-02D0B121BF9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3"/>
          <p:cNvSpPr>
            <a:spLocks noGrp="1" noChangeArrowheads="1"/>
          </p:cNvSpPr>
          <p:nvPr>
            <p:ph type="dt" idx="10"/>
          </p:nvPr>
        </p:nvSpPr>
        <p:spPr>
          <a:ln/>
        </p:spPr>
        <p:txBody>
          <a:bodyPr/>
          <a:lstStyle>
            <a:lvl1pPr>
              <a:defRPr/>
            </a:lvl1pPr>
          </a:lstStyle>
          <a:p>
            <a:fld id="{8574E069-F875-49F5-A1D9-0006574329E7}" type="datetime1">
              <a:rPr lang="en-US"/>
              <a:pPr/>
              <a:t>9/17/2010</a:t>
            </a:fld>
            <a:r>
              <a:rPr lang="en-US"/>
              <a:t>© IST 2010</a:t>
            </a:r>
          </a:p>
        </p:txBody>
      </p:sp>
      <p:sp>
        <p:nvSpPr>
          <p:cNvPr id="6"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7" name="Rectangle 5"/>
          <p:cNvSpPr>
            <a:spLocks noGrp="1" noChangeArrowheads="1"/>
          </p:cNvSpPr>
          <p:nvPr>
            <p:ph type="sldNum" idx="12"/>
          </p:nvPr>
        </p:nvSpPr>
        <p:spPr>
          <a:ln/>
        </p:spPr>
        <p:txBody>
          <a:bodyPr/>
          <a:lstStyle>
            <a:lvl1pPr>
              <a:defRPr/>
            </a:lvl1pPr>
          </a:lstStyle>
          <a:p>
            <a:pPr>
              <a:defRPr/>
            </a:pPr>
            <a:fld id="{3EF99163-BB44-45AC-9DBD-EA79B22C68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3"/>
          <p:cNvSpPr>
            <a:spLocks noGrp="1" noChangeArrowheads="1"/>
          </p:cNvSpPr>
          <p:nvPr>
            <p:ph type="dt" idx="10"/>
          </p:nvPr>
        </p:nvSpPr>
        <p:spPr>
          <a:ln/>
        </p:spPr>
        <p:txBody>
          <a:bodyPr/>
          <a:lstStyle>
            <a:lvl1pPr>
              <a:defRPr/>
            </a:lvl1pPr>
          </a:lstStyle>
          <a:p>
            <a:fld id="{38A71258-8172-43E3-BBA6-0FA0934BEBF9}" type="datetime1">
              <a:rPr lang="en-US"/>
              <a:pPr/>
              <a:t>9/17/2010</a:t>
            </a:fld>
            <a:r>
              <a:rPr lang="en-US"/>
              <a:t>© IST 2010</a:t>
            </a:r>
          </a:p>
        </p:txBody>
      </p:sp>
      <p:sp>
        <p:nvSpPr>
          <p:cNvPr id="6" name="Rectangle 4"/>
          <p:cNvSpPr>
            <a:spLocks noGrp="1" noChangeArrowheads="1"/>
          </p:cNvSpPr>
          <p:nvPr>
            <p:ph type="ftr" idx="11"/>
          </p:nvPr>
        </p:nvSpPr>
        <p:spPr>
          <a:ln/>
        </p:spPr>
        <p:txBody>
          <a:bodyPr/>
          <a:lstStyle>
            <a:lvl1pPr>
              <a:defRPr sz="1800" b="0"/>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7" name="Rectangle 5"/>
          <p:cNvSpPr>
            <a:spLocks noGrp="1" noChangeArrowheads="1"/>
          </p:cNvSpPr>
          <p:nvPr>
            <p:ph type="sldNum" idx="12"/>
          </p:nvPr>
        </p:nvSpPr>
        <p:spPr>
          <a:ln/>
        </p:spPr>
        <p:txBody>
          <a:bodyPr/>
          <a:lstStyle>
            <a:lvl1pPr>
              <a:defRPr/>
            </a:lvl1pPr>
          </a:lstStyle>
          <a:p>
            <a:pPr>
              <a:defRPr/>
            </a:pPr>
            <a:fld id="{891C77FD-4C6E-4DBB-A31F-05DED148C6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457200" y="1600200"/>
            <a:ext cx="8223250" cy="45196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2"/>
          <p:cNvSpPr>
            <a:spLocks noChangeArrowheads="1"/>
          </p:cNvSpPr>
          <p:nvPr/>
        </p:nvSpPr>
        <p:spPr bwMode="auto">
          <a:xfrm>
            <a:off x="0" y="6324600"/>
            <a:ext cx="9144000" cy="533400"/>
          </a:xfrm>
          <a:prstGeom prst="rect">
            <a:avLst/>
          </a:prstGeom>
          <a:solidFill>
            <a:srgbClr val="0057D8"/>
          </a:solidFill>
          <a:ln w="9525">
            <a:noFill/>
            <a:round/>
            <a:headEnd/>
            <a:tailEnd/>
          </a:ln>
          <a:effectLst/>
        </p:spPr>
        <p:txBody>
          <a:bodyPr wrap="none" anchor="ctr"/>
          <a:lstStyle/>
          <a:p>
            <a:pPr>
              <a:defRPr/>
            </a:pPr>
            <a:endParaRPr lang="pt-PT">
              <a:ea typeface="+mn-ea"/>
              <a:cs typeface="+mn-cs"/>
            </a:endParaRPr>
          </a:p>
        </p:txBody>
      </p:sp>
      <p:sp>
        <p:nvSpPr>
          <p:cNvPr id="1027" name="Rectangle 3"/>
          <p:cNvSpPr>
            <a:spLocks noGrp="1" noChangeArrowheads="1"/>
          </p:cNvSpPr>
          <p:nvPr>
            <p:ph type="dt"/>
          </p:nvPr>
        </p:nvSpPr>
        <p:spPr bwMode="auto">
          <a:xfrm>
            <a:off x="468313" y="6381750"/>
            <a:ext cx="2127250" cy="574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Tx/>
              <a:buFontTx/>
              <a:buNone/>
              <a:defRPr>
                <a:solidFill>
                  <a:srgbClr val="FFFFFF"/>
                </a:solidFill>
              </a:defRPr>
            </a:lvl1pPr>
          </a:lstStyle>
          <a:p>
            <a:fld id="{2DB0C2E1-DD70-4844-B9A3-77ABE0D3AD66}" type="datetime1">
              <a:rPr lang="en-US"/>
              <a:pPr/>
              <a:t>9/17/2010</a:t>
            </a:fld>
            <a:r>
              <a:rPr lang="en-US"/>
              <a:t>© IST 2010</a:t>
            </a:r>
          </a:p>
        </p:txBody>
      </p:sp>
      <p:sp>
        <p:nvSpPr>
          <p:cNvPr id="1028" name="Rectangle 4"/>
          <p:cNvSpPr>
            <a:spLocks noGrp="1" noChangeArrowheads="1"/>
          </p:cNvSpPr>
          <p:nvPr>
            <p:ph type="ftr"/>
          </p:nvPr>
        </p:nvSpPr>
        <p:spPr bwMode="auto">
          <a:xfrm>
            <a:off x="2514600" y="6248400"/>
            <a:ext cx="4343400" cy="701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Tx/>
              <a:buFontTx/>
              <a:buNone/>
              <a:defRPr sz="1400" b="1">
                <a:solidFill>
                  <a:srgbClr val="FFFFFF"/>
                </a:solidFill>
              </a:defRPr>
            </a:lvl1pPr>
          </a:lstStyle>
          <a:p>
            <a:r>
              <a:rPr lang="pt-PT"/>
              <a:t> </a:t>
            </a:r>
            <a:r>
              <a:rPr lang="pt-BR"/>
              <a:t>ECSA 47 </a:t>
            </a:r>
            <a:r>
              <a:rPr lang="en-GB"/>
              <a:t>Symposium</a:t>
            </a:r>
          </a:p>
          <a:p>
            <a:r>
              <a:rPr lang="pt-BR"/>
              <a:t>Figueira da Foz, Portugal, 14-19 </a:t>
            </a:r>
            <a:r>
              <a:rPr lang="en-GB"/>
              <a:t>September</a:t>
            </a:r>
            <a:r>
              <a:rPr lang="pt-BR"/>
              <a:t> 2010</a:t>
            </a:r>
            <a:endParaRPr lang="pt-PT"/>
          </a:p>
        </p:txBody>
      </p:sp>
      <p:sp>
        <p:nvSpPr>
          <p:cNvPr id="1029" name="Rectangle 5"/>
          <p:cNvSpPr>
            <a:spLocks noGrp="1" noChangeArrowheads="1"/>
          </p:cNvSpPr>
          <p:nvPr>
            <p:ph type="sldNum"/>
          </p:nvPr>
        </p:nvSpPr>
        <p:spPr bwMode="auto">
          <a:xfrm>
            <a:off x="7016750" y="6388100"/>
            <a:ext cx="2127250" cy="4699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mtClean="0">
                <a:solidFill>
                  <a:srgbClr val="FFFFFF"/>
                </a:solidFill>
                <a:ea typeface="+mn-ea"/>
                <a:cs typeface="+mn-cs"/>
              </a:defRPr>
            </a:lvl1pPr>
          </a:lstStyle>
          <a:p>
            <a:pPr>
              <a:defRPr/>
            </a:pPr>
            <a:fld id="{17C930A8-D20F-49D1-8338-67AB3A01FED4}" type="slidenum">
              <a:rPr lang="en-US"/>
              <a:pPr>
                <a:defRPr/>
              </a:pPr>
              <a:t>‹#›</a:t>
            </a:fld>
            <a:endParaRPr lang="en-US"/>
          </a:p>
        </p:txBody>
      </p:sp>
      <p:sp>
        <p:nvSpPr>
          <p:cNvPr id="1031" name="Rectangle 6"/>
          <p:cNvSpPr>
            <a:spLocks noGrp="1" noChangeArrowheads="1"/>
          </p:cNvSpPr>
          <p:nvPr>
            <p:ph type="title"/>
          </p:nvPr>
        </p:nvSpPr>
        <p:spPr bwMode="auto">
          <a:xfrm>
            <a:off x="1476375" y="114300"/>
            <a:ext cx="5826125"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pic>
        <p:nvPicPr>
          <p:cNvPr id="1032" name="Picture 7"/>
          <p:cNvPicPr>
            <a:picLocks noChangeAspect="1" noChangeArrowheads="1"/>
          </p:cNvPicPr>
          <p:nvPr/>
        </p:nvPicPr>
        <p:blipFill>
          <a:blip r:embed="rId13" cstate="print"/>
          <a:srcRect/>
          <a:stretch>
            <a:fillRect/>
          </a:stretch>
        </p:blipFill>
        <p:spPr bwMode="auto">
          <a:xfrm>
            <a:off x="8593138" y="0"/>
            <a:ext cx="550862" cy="1165225"/>
          </a:xfrm>
          <a:prstGeom prst="rect">
            <a:avLst/>
          </a:prstGeom>
          <a:noFill/>
          <a:ln w="9525">
            <a:noFill/>
            <a:round/>
            <a:headEnd/>
            <a:tailEnd/>
          </a:ln>
        </p:spPr>
      </p:pic>
      <p:pic>
        <p:nvPicPr>
          <p:cNvPr id="1033" name="Picture 8"/>
          <p:cNvPicPr>
            <a:picLocks noChangeAspect="1" noChangeArrowheads="1"/>
          </p:cNvPicPr>
          <p:nvPr/>
        </p:nvPicPr>
        <p:blipFill>
          <a:blip r:embed="rId14" cstate="print"/>
          <a:srcRect/>
          <a:stretch>
            <a:fillRect/>
          </a:stretch>
        </p:blipFill>
        <p:spPr bwMode="auto">
          <a:xfrm>
            <a:off x="7380288" y="188913"/>
            <a:ext cx="1220787" cy="830262"/>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sldNum="0" hdr="0"/>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Lucida Sans Unicode" pitchFamily="34" charset="0"/>
          <a:cs typeface="Lucida Sans Unicode" pitchFamily="34"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wrf-model.org/index.php"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w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15362"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15364"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BDD8C2F-D865-43FB-BC67-13525261B179}"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a:t>
            </a:fld>
            <a:endParaRPr lang="en-GB" sz="1600" b="1">
              <a:solidFill>
                <a:srgbClr val="FFFFFF"/>
              </a:solidFill>
            </a:endParaRPr>
          </a:p>
        </p:txBody>
      </p:sp>
      <p:sp>
        <p:nvSpPr>
          <p:cNvPr id="15365" name="Text Box 4"/>
          <p:cNvSpPr txBox="1">
            <a:spLocks noChangeArrowheads="1"/>
          </p:cNvSpPr>
          <p:nvPr/>
        </p:nvSpPr>
        <p:spPr bwMode="auto">
          <a:xfrm>
            <a:off x="685800" y="914400"/>
            <a:ext cx="7772400" cy="2836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a:solidFill>
                  <a:srgbClr val="000000"/>
                </a:solidFill>
              </a:rPr>
              <a:t>Integrating atmospheric, hydrodynamic and ecological numerical models for the nutrient management off the Southern Coast of the Madeira Island (NE Atlantic)</a:t>
            </a:r>
          </a:p>
        </p:txBody>
      </p:sp>
      <p:sp>
        <p:nvSpPr>
          <p:cNvPr id="15369" name="Rectangle 9"/>
          <p:cNvSpPr>
            <a:spLocks noChangeArrowheads="1"/>
          </p:cNvSpPr>
          <p:nvPr/>
        </p:nvSpPr>
        <p:spPr bwMode="auto">
          <a:xfrm>
            <a:off x="1219200" y="4343400"/>
            <a:ext cx="6386513" cy="838200"/>
          </a:xfrm>
          <a:prstGeom prst="rect">
            <a:avLst/>
          </a:prstGeom>
          <a:noFill/>
          <a:ln w="9525">
            <a:noFill/>
            <a:miter lim="800000"/>
            <a:headEnd/>
            <a:tailEnd/>
          </a:ln>
          <a:effectLst/>
        </p:spPr>
        <p:txBody>
          <a:bodyPr/>
          <a:lstStyle/>
          <a:p>
            <a:pPr marL="342900" indent="-342900" algn="ctr" eaLnBrk="0" hangingPunct="0">
              <a:lnSpc>
                <a:spcPct val="90000"/>
              </a:lnSpc>
              <a:spcBef>
                <a:spcPts val="800"/>
              </a:spcBef>
            </a:pPr>
            <a:r>
              <a:rPr lang="en-GB" sz="2400" b="1">
                <a:solidFill>
                  <a:srgbClr val="000000"/>
                </a:solidFill>
              </a:rPr>
              <a:t>Campuzano, F.J.,</a:t>
            </a:r>
            <a:r>
              <a:rPr lang="en-GB" sz="2400">
                <a:solidFill>
                  <a:srgbClr val="000000"/>
                </a:solidFill>
              </a:rPr>
              <a:t> Nunes, S., Malhadas, M., Fernandes, L., Nunes, D., Neves, R.J.</a:t>
            </a:r>
          </a:p>
        </p:txBody>
      </p:sp>
      <p:sp>
        <p:nvSpPr>
          <p:cNvPr id="15370" name="Rectangle 10"/>
          <p:cNvSpPr>
            <a:spLocks noChangeArrowheads="1"/>
          </p:cNvSpPr>
          <p:nvPr/>
        </p:nvSpPr>
        <p:spPr bwMode="auto">
          <a:xfrm>
            <a:off x="2209800" y="5410200"/>
            <a:ext cx="4967288" cy="433388"/>
          </a:xfrm>
          <a:prstGeom prst="rect">
            <a:avLst/>
          </a:prstGeom>
          <a:noFill/>
          <a:ln w="9525">
            <a:noFill/>
            <a:miter lim="800000"/>
            <a:headEnd/>
            <a:tailEnd/>
          </a:ln>
          <a:effectLst/>
        </p:spPr>
        <p:txBody>
          <a:bodyPr/>
          <a:lstStyle/>
          <a:p>
            <a:pPr marL="342900" indent="-342900" eaLnBrk="0" hangingPunct="0">
              <a:lnSpc>
                <a:spcPct val="90000"/>
              </a:lnSpc>
              <a:spcBef>
                <a:spcPts val="800"/>
              </a:spcBef>
            </a:pPr>
            <a:r>
              <a:rPr lang="en-GB" sz="2400" dirty="0">
                <a:solidFill>
                  <a:srgbClr val="000000"/>
                </a:solidFill>
              </a:rPr>
              <a:t>campuzanofj.maretec@ist.utl.pt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4578"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24580"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CBE3319-BD84-4CE0-A041-A8E6EC572C4C}"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10</a:t>
            </a:fld>
            <a:endParaRPr lang="en-GB" sz="1600" b="1">
              <a:solidFill>
                <a:srgbClr val="FFFFFF"/>
              </a:solidFill>
            </a:endParaRPr>
          </a:p>
        </p:txBody>
      </p:sp>
      <p:sp>
        <p:nvSpPr>
          <p:cNvPr id="24581" name="Text Box 4"/>
          <p:cNvSpPr txBox="1">
            <a:spLocks noChangeArrowheads="1"/>
          </p:cNvSpPr>
          <p:nvPr/>
        </p:nvSpPr>
        <p:spPr bwMode="auto">
          <a:xfrm>
            <a:off x="900113" y="174625"/>
            <a:ext cx="6408737" cy="1312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The hydrodynamic-ecological model Mohid</a:t>
            </a:r>
          </a:p>
        </p:txBody>
      </p:sp>
      <p:sp>
        <p:nvSpPr>
          <p:cNvPr id="24582" name="Text Box 5"/>
          <p:cNvSpPr txBox="1">
            <a:spLocks noChangeArrowheads="1"/>
          </p:cNvSpPr>
          <p:nvPr/>
        </p:nvSpPr>
        <p:spPr bwMode="auto">
          <a:xfrm>
            <a:off x="457200" y="1600200"/>
            <a:ext cx="8229600" cy="4525963"/>
          </a:xfrm>
          <a:prstGeom prst="rect">
            <a:avLst/>
          </a:prstGeom>
          <a:noFill/>
          <a:ln w="9525">
            <a:noFill/>
            <a:round/>
            <a:headEnd/>
            <a:tailEnd/>
          </a:ln>
        </p:spPr>
        <p:txBody>
          <a:bodyPr lIns="90000" tIns="46800" rIns="90000" bIns="46800"/>
          <a:lstStyle/>
          <a:p>
            <a:pPr marL="336550" indent="-336550">
              <a:lnSpc>
                <a:spcPct val="8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a:solidFill>
                  <a:srgbClr val="000000"/>
                </a:solidFill>
              </a:rPr>
              <a:t>Bathymetry:</a:t>
            </a:r>
          </a:p>
          <a:p>
            <a:pPr marL="736600" lvl="1" indent="-279400">
              <a:lnSpc>
                <a:spcPct val="80000"/>
              </a:lnSpc>
              <a:spcBef>
                <a:spcPts val="5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The bathymetry corresponding to the southern coast of the Madeira island was provided by the IGA from 2002-2007 measurements performed by the IH contracted by the SRES (Secretaria Regional Equipamento Regional). </a:t>
            </a:r>
          </a:p>
          <a:p>
            <a:pPr marL="736600" lvl="1" indent="-279400">
              <a:lnSpc>
                <a:spcPct val="80000"/>
              </a:lnSpc>
              <a:spcBef>
                <a:spcPts val="500"/>
              </a:spcBef>
              <a:buClr>
                <a:srgbClr val="FFFFFF"/>
              </a:buClr>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 </a:t>
            </a:r>
          </a:p>
          <a:p>
            <a:pPr marL="736600" lvl="1" indent="-279400">
              <a:lnSpc>
                <a:spcPct val="80000"/>
              </a:lnSpc>
              <a:spcBef>
                <a:spcPts val="500"/>
              </a:spcBef>
              <a:buClr>
                <a:srgbClr val="FFFFFF"/>
              </a:buClr>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 </a:t>
            </a:r>
          </a:p>
          <a:p>
            <a:pPr marL="336550" indent="-336550">
              <a:lnSpc>
                <a:spcPct val="80000"/>
              </a:lnSpc>
              <a:spcBef>
                <a:spcPts val="500"/>
              </a:spcBef>
              <a:buClrTx/>
              <a:buFontTx/>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GB" sz="2000">
              <a:solidFill>
                <a:srgbClr val="000000"/>
              </a:solidFill>
            </a:endParaRPr>
          </a:p>
          <a:p>
            <a:pPr marL="736600" lvl="1" indent="-279400">
              <a:lnSpc>
                <a:spcPct val="80000"/>
              </a:lnSpc>
              <a:spcBef>
                <a:spcPts val="500"/>
              </a:spcBef>
              <a:buClr>
                <a:srgbClr val="FFFFFF"/>
              </a:buClr>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 </a:t>
            </a:r>
          </a:p>
          <a:p>
            <a:pPr marL="736600" lvl="1" indent="-279400">
              <a:lnSpc>
                <a:spcPct val="80000"/>
              </a:lnSpc>
              <a:spcBef>
                <a:spcPts val="500"/>
              </a:spcBef>
              <a:buClr>
                <a:srgbClr val="FFFFFF"/>
              </a:buClr>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 </a:t>
            </a:r>
          </a:p>
          <a:p>
            <a:pPr marL="736600" lvl="1" indent="-279400">
              <a:lnSpc>
                <a:spcPct val="80000"/>
              </a:lnSpc>
              <a:spcBef>
                <a:spcPts val="500"/>
              </a:spcBef>
              <a:buClr>
                <a:srgbClr val="FFFFFF"/>
              </a:buClr>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 </a:t>
            </a:r>
          </a:p>
          <a:p>
            <a:pPr marL="736600" lvl="1" indent="-279400">
              <a:lnSpc>
                <a:spcPct val="80000"/>
              </a:lnSpc>
              <a:spcBef>
                <a:spcPts val="500"/>
              </a:spcBef>
              <a:buClr>
                <a:srgbClr val="FFFFFF"/>
              </a:buClr>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 </a:t>
            </a:r>
          </a:p>
          <a:p>
            <a:pPr marL="736600" lvl="1" indent="-279400">
              <a:lnSpc>
                <a:spcPct val="80000"/>
              </a:lnSpc>
              <a:spcBef>
                <a:spcPts val="5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000">
                <a:solidFill>
                  <a:srgbClr val="000000"/>
                </a:solidFill>
              </a:rPr>
              <a:t> To complete the information, the global topographic NASA SRTM30 (Shuttle Radar Topography Mission Global Coverage, Becker </a:t>
            </a:r>
            <a:r>
              <a:rPr lang="en-GB" sz="2000" i="1">
                <a:solidFill>
                  <a:srgbClr val="000000"/>
                </a:solidFill>
              </a:rPr>
              <a:t>et al</a:t>
            </a:r>
            <a:r>
              <a:rPr lang="en-GB" sz="2000">
                <a:solidFill>
                  <a:srgbClr val="000000"/>
                </a:solidFill>
              </a:rPr>
              <a:t>, 2009) bathymetric database was used. </a:t>
            </a:r>
          </a:p>
        </p:txBody>
      </p:sp>
      <p:pic>
        <p:nvPicPr>
          <p:cNvPr id="24583" name="Picture 6"/>
          <p:cNvPicPr>
            <a:picLocks noChangeAspect="1" noChangeArrowheads="1"/>
          </p:cNvPicPr>
          <p:nvPr/>
        </p:nvPicPr>
        <p:blipFill>
          <a:blip r:embed="rId3" cstate="print"/>
          <a:srcRect/>
          <a:stretch>
            <a:fillRect/>
          </a:stretch>
        </p:blipFill>
        <p:spPr bwMode="auto">
          <a:xfrm>
            <a:off x="2411413" y="3068638"/>
            <a:ext cx="4324350" cy="2028825"/>
          </a:xfrm>
          <a:prstGeom prst="rect">
            <a:avLst/>
          </a:prstGeom>
          <a:solidFill>
            <a:srgbClr val="FFFFFF"/>
          </a:solid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5602"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25604"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4743553-00C0-45AA-AF08-4060FC29B90E}"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GB" sz="1600" b="1">
              <a:solidFill>
                <a:srgbClr val="FFFFFF"/>
              </a:solidFill>
            </a:endParaRPr>
          </a:p>
        </p:txBody>
      </p:sp>
      <p:sp>
        <p:nvSpPr>
          <p:cNvPr id="25605"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Bathymetries</a:t>
            </a:r>
          </a:p>
        </p:txBody>
      </p:sp>
      <p:pic>
        <p:nvPicPr>
          <p:cNvPr id="25606" name="Picture 7" descr="H:\Congresso Agua\Globec\Figure_2.jpg"/>
          <p:cNvPicPr>
            <a:picLocks noChangeAspect="1" noChangeArrowheads="1"/>
          </p:cNvPicPr>
          <p:nvPr/>
        </p:nvPicPr>
        <p:blipFill>
          <a:blip r:embed="rId3" cstate="print"/>
          <a:srcRect/>
          <a:stretch>
            <a:fillRect/>
          </a:stretch>
        </p:blipFill>
        <p:spPr bwMode="auto">
          <a:xfrm>
            <a:off x="304800" y="1219200"/>
            <a:ext cx="8643938" cy="5105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6626"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26628"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F7F81BE-2998-4E61-8775-26F0FD1A578C}"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12</a:t>
            </a:fld>
            <a:endParaRPr lang="en-US" sz="1600" b="1">
              <a:solidFill>
                <a:srgbClr val="FFFFFF"/>
              </a:solidFill>
            </a:endParaRPr>
          </a:p>
        </p:txBody>
      </p:sp>
      <p:sp>
        <p:nvSpPr>
          <p:cNvPr id="26629"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Domains Summary</a:t>
            </a:r>
          </a:p>
        </p:txBody>
      </p:sp>
      <p:graphicFrame>
        <p:nvGraphicFramePr>
          <p:cNvPr id="26663" name="Group 39"/>
          <p:cNvGraphicFramePr>
            <a:graphicFrameLocks noGrp="1"/>
          </p:cNvGraphicFramePr>
          <p:nvPr/>
        </p:nvGraphicFramePr>
        <p:xfrm>
          <a:off x="457200" y="1600200"/>
          <a:ext cx="8232775" cy="4265614"/>
        </p:xfrm>
        <a:graphic>
          <a:graphicData uri="http://schemas.openxmlformats.org/drawingml/2006/table">
            <a:tbl>
              <a:tblPr/>
              <a:tblGrid>
                <a:gridCol w="969963"/>
                <a:gridCol w="2054225"/>
                <a:gridCol w="1274762"/>
                <a:gridCol w="1412875"/>
                <a:gridCol w="2520950"/>
              </a:tblGrid>
              <a:tr h="604838">
                <a:tc>
                  <a:txBody>
                    <a:bodyPr/>
                    <a:lstStyle/>
                    <a:p>
                      <a:pPr marL="0" marR="0" lvl="0" indent="0" algn="just"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Name</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Resolution</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Cells Number</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Layer Number</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Coordinates</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719138">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WRF</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0.06 degrees ≈ 5.6 km</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100 x 100</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27 Sigma</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30º10'55'' - 35º09'40'' N  </a:t>
                      </a:r>
                    </a:p>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14º01'03'' - 19º58'14'' W</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r>
              <a:tr h="981075">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Level 1</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0.06 degrees ≈ 5.6 km</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70 x 45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1 Sigma</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31º30'00'' - 34º12'00'' N  </a:t>
                      </a:r>
                    </a:p>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14º48'00'' - 19º00'00'' W</a:t>
                      </a:r>
                    </a:p>
                  </a:txBody>
                  <a:tcPr marL="90000" marR="90000" marT="83232" marB="46800" anchor="ctr" horzOverflow="overflow">
                    <a:lnL>
                      <a:noFill/>
                    </a:lnL>
                    <a:lnR>
                      <a:noFill/>
                    </a:lnR>
                    <a:lnT>
                      <a:noFill/>
                    </a:lnT>
                    <a:lnB>
                      <a:noFill/>
                    </a:lnB>
                    <a:lnTlToBr>
                      <a:noFill/>
                    </a:lnTlToBr>
                    <a:lnBlToTr>
                      <a:noFill/>
                    </a:lnBlToTr>
                    <a:noFill/>
                  </a:tcPr>
                </a:tc>
              </a:tr>
              <a:tr h="979488">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Level 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0.06 degrees ≈ 5.6 km</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55 x 33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50 Cartesians</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31º51'36'' - 33º50'24'' N </a:t>
                      </a:r>
                    </a:p>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15º13'12'' - 18º31'12'' W  </a:t>
                      </a:r>
                    </a:p>
                  </a:txBody>
                  <a:tcPr marL="90000" marR="90000" marT="83232" marB="46800" anchor="ctr" horzOverflow="overflow">
                    <a:lnL>
                      <a:noFill/>
                    </a:lnL>
                    <a:lnR>
                      <a:noFill/>
                    </a:lnR>
                    <a:lnT>
                      <a:noFill/>
                    </a:lnT>
                    <a:lnB>
                      <a:noFill/>
                    </a:lnB>
                    <a:lnTlToBr>
                      <a:noFill/>
                    </a:lnTlToBr>
                    <a:lnBlToTr>
                      <a:noFill/>
                    </a:lnBlToTr>
                    <a:noFill/>
                  </a:tcPr>
                </a:tc>
              </a:tr>
              <a:tr h="981075">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Times New Roman" pitchFamily="18" charset="0"/>
                          <a:cs typeface="Times New Roman" pitchFamily="18" charset="0"/>
                        </a:rPr>
                        <a:t>Level 3</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0.02 degrees ≈ 1.9 km</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135 x 69</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50 Cartesians</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32º09'36'' - 33º32'24'' N</a:t>
                      </a:r>
                    </a:p>
                    <a:p>
                      <a:pPr marL="0" marR="0" lvl="0" indent="0" algn="ct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Times New Roman" pitchFamily="18" charset="0"/>
                          <a:cs typeface="Times New Roman" pitchFamily="18" charset="0"/>
                        </a:rPr>
                        <a:t>15º31'12'' - 18º13'12'' W</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7650"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27652"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C067FBF-C2EC-462E-9CC2-61C9A2817740}"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13</a:t>
            </a:fld>
            <a:endParaRPr lang="en-GB" sz="1600" b="1">
              <a:solidFill>
                <a:srgbClr val="FFFFFF"/>
              </a:solidFill>
            </a:endParaRPr>
          </a:p>
        </p:txBody>
      </p:sp>
      <p:sp>
        <p:nvSpPr>
          <p:cNvPr id="27653"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Vertical Discretisation</a:t>
            </a:r>
          </a:p>
        </p:txBody>
      </p:sp>
      <p:graphicFrame>
        <p:nvGraphicFramePr>
          <p:cNvPr id="27776" name="Group 128"/>
          <p:cNvGraphicFramePr>
            <a:graphicFrameLocks noGrp="1"/>
          </p:cNvGraphicFramePr>
          <p:nvPr/>
        </p:nvGraphicFramePr>
        <p:xfrm>
          <a:off x="3563938" y="1341438"/>
          <a:ext cx="5356225" cy="4522793"/>
        </p:xfrm>
        <a:graphic>
          <a:graphicData uri="http://schemas.openxmlformats.org/drawingml/2006/table">
            <a:tbl>
              <a:tblPr/>
              <a:tblGrid>
                <a:gridCol w="384175"/>
                <a:gridCol w="663575"/>
                <a:gridCol w="384175"/>
                <a:gridCol w="661987"/>
                <a:gridCol w="384175"/>
                <a:gridCol w="666750"/>
                <a:gridCol w="384175"/>
                <a:gridCol w="722313"/>
                <a:gridCol w="384175"/>
                <a:gridCol w="720725"/>
              </a:tblGrid>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L</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W (m)</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C</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W (m)</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C</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W (m)</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C</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W (m)</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C</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W (m)</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0.98</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11</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2.44</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21</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13.06</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31</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79.87</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41</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295.81</a:t>
                      </a:r>
                    </a:p>
                  </a:txBody>
                  <a:tcPr marL="90000" marR="90000" marT="83232"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1.12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2.93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15.89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94.43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320.71</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1.09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3.27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18.91</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110.53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43</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344.02</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1.25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14</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3.96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24</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22.97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34</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129.00</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44</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366.22</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1.27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4.50</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27.40</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149.01</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386.20</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1.46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5.48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33.15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171.19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404.70</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1.51</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6.34</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39.55</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194.52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47</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420.78</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1.78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7.72</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47.58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219.40</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435.36</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1.88</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9.06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56.59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244.66</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49</a:t>
                      </a:r>
                    </a:p>
                  </a:txBody>
                  <a:tcPr marL="90000" marR="90000" marT="83232" marB="46800" anchor="ctr" horzOverflow="overflow">
                    <a:lnL>
                      <a:noFill/>
                    </a:lnL>
                    <a:lnR>
                      <a:noFill/>
                    </a:lnR>
                    <a:lnT>
                      <a:noFill/>
                    </a:lnT>
                    <a:lnB>
                      <a:noFill/>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447.62</a:t>
                      </a:r>
                    </a:p>
                  </a:txBody>
                  <a:tcPr marL="90000" marR="90000" marT="83232" marB="46800" anchor="ctr" horzOverflow="overflow">
                    <a:lnL>
                      <a:noFill/>
                    </a:lnL>
                    <a:lnR>
                      <a:noFill/>
                    </a:lnR>
                    <a:lnT>
                      <a:noFill/>
                    </a:lnT>
                    <a:lnB>
                      <a:noFill/>
                    </a:lnB>
                    <a:lnTlToBr>
                      <a:noFill/>
                    </a:lnTlToBr>
                    <a:lnBlToTr>
                      <a:noFill/>
                    </a:lnBlToTr>
                    <a:noFill/>
                  </a:tcPr>
                </a:tc>
              </a:tr>
              <a:tr h="411163">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10</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2.25</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20</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11.03</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30</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67.58</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40</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270.56</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1" i="0" u="none" strike="noStrike" cap="none" normalizeH="0" baseline="0" smtClean="0">
                          <a:ln>
                            <a:noFill/>
                          </a:ln>
                          <a:solidFill>
                            <a:srgbClr val="000000"/>
                          </a:solidFill>
                          <a:effectLst/>
                          <a:latin typeface="Times New Roman" pitchFamily="18" charset="0"/>
                          <a:cs typeface="Times New Roman" pitchFamily="18" charset="0"/>
                        </a:rPr>
                        <a:t>50</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457200" rtl="0" eaLnBrk="1" fontAlgn="base" latinLnBrk="0" hangingPunct="1">
                        <a:lnSpc>
                          <a:spcPct val="8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200" b="0" i="0" u="none" strike="noStrike" cap="none" normalizeH="0" baseline="0" smtClean="0">
                          <a:ln>
                            <a:noFill/>
                          </a:ln>
                          <a:solidFill>
                            <a:srgbClr val="000000"/>
                          </a:solidFill>
                          <a:effectLst/>
                          <a:latin typeface="Times New Roman" pitchFamily="18" charset="0"/>
                          <a:cs typeface="Times New Roman" pitchFamily="18" charset="0"/>
                        </a:rPr>
                        <a:t>458.65</a:t>
                      </a:r>
                    </a:p>
                  </a:txBody>
                  <a:tcPr marL="90000" marR="90000" marT="83232"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7768" name="Picture 146"/>
          <p:cNvPicPr>
            <a:picLocks noChangeAspect="1" noChangeArrowheads="1"/>
          </p:cNvPicPr>
          <p:nvPr/>
        </p:nvPicPr>
        <p:blipFill>
          <a:blip r:embed="rId3" cstate="print"/>
          <a:srcRect/>
          <a:stretch>
            <a:fillRect/>
          </a:stretch>
        </p:blipFill>
        <p:spPr bwMode="auto">
          <a:xfrm>
            <a:off x="0" y="3789363"/>
            <a:ext cx="3708400" cy="1344612"/>
          </a:xfrm>
          <a:prstGeom prst="rect">
            <a:avLst/>
          </a:prstGeom>
          <a:noFill/>
          <a:ln w="9525">
            <a:noFill/>
            <a:round/>
            <a:headEnd/>
            <a:tailEnd/>
          </a:ln>
        </p:spPr>
      </p:pic>
      <p:sp>
        <p:nvSpPr>
          <p:cNvPr id="27769" name="Rectangle 147"/>
          <p:cNvSpPr>
            <a:spLocks noChangeArrowheads="1"/>
          </p:cNvSpPr>
          <p:nvPr/>
        </p:nvSpPr>
        <p:spPr bwMode="auto">
          <a:xfrm>
            <a:off x="3924300" y="5805488"/>
            <a:ext cx="4932363" cy="493712"/>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000000"/>
                </a:solidFill>
              </a:rPr>
              <a:t>L = Layer  W = Width</a:t>
            </a:r>
          </a:p>
        </p:txBody>
      </p:sp>
      <p:sp>
        <p:nvSpPr>
          <p:cNvPr id="27770" name="Rectangle 148"/>
          <p:cNvSpPr>
            <a:spLocks noChangeArrowheads="1"/>
          </p:cNvSpPr>
          <p:nvPr/>
        </p:nvSpPr>
        <p:spPr bwMode="auto">
          <a:xfrm>
            <a:off x="0" y="1341438"/>
            <a:ext cx="3348038" cy="208915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a:solidFill>
                  <a:srgbClr val="000000"/>
                </a:solidFill>
              </a:rPr>
              <a:t>50 vertical layers corresponding to the layers defined in the model Mercator Ocean mercatorPsy2v3R1v</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8674"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28676"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73F2417-B35E-4FF5-A9D6-612023173C17}"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14</a:t>
            </a:fld>
            <a:endParaRPr lang="en-US" sz="1600" b="1">
              <a:solidFill>
                <a:srgbClr val="FFFFFF"/>
              </a:solidFill>
            </a:endParaRPr>
          </a:p>
        </p:txBody>
      </p:sp>
      <p:sp>
        <p:nvSpPr>
          <p:cNvPr id="28677" name="Text Box 4"/>
          <p:cNvSpPr txBox="1">
            <a:spLocks noChangeArrowheads="1"/>
          </p:cNvSpPr>
          <p:nvPr/>
        </p:nvSpPr>
        <p:spPr bwMode="auto">
          <a:xfrm>
            <a:off x="755650" y="260350"/>
            <a:ext cx="6553200"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The WRF atmospheric model</a:t>
            </a:r>
          </a:p>
        </p:txBody>
      </p:sp>
      <p:sp>
        <p:nvSpPr>
          <p:cNvPr id="28678" name="Text Box 5"/>
          <p:cNvSpPr txBox="1">
            <a:spLocks noChangeArrowheads="1"/>
          </p:cNvSpPr>
          <p:nvPr/>
        </p:nvSpPr>
        <p:spPr bwMode="auto">
          <a:xfrm>
            <a:off x="457200" y="1600200"/>
            <a:ext cx="8229600" cy="4525963"/>
          </a:xfrm>
          <a:prstGeom prst="rect">
            <a:avLst/>
          </a:prstGeom>
          <a:noFill/>
          <a:ln w="9525">
            <a:noFill/>
            <a:round/>
            <a:headEnd/>
            <a:tailEnd/>
          </a:ln>
        </p:spPr>
        <p:txBody>
          <a:bodyPr lIns="90000" tIns="46800" rIns="90000" bIns="46800"/>
          <a:lstStyle/>
          <a:p>
            <a:pPr marL="336550" indent="-336550">
              <a:lnSpc>
                <a:spcPct val="8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a:solidFill>
                  <a:srgbClr val="000000"/>
                </a:solidFill>
              </a:rPr>
              <a:t>The Weather Research and Forecasting (WRF) Model (</a:t>
            </a:r>
            <a:r>
              <a:rPr lang="en-GB" sz="2400" dirty="0">
                <a:solidFill>
                  <a:srgbClr val="CCCCFF"/>
                </a:solidFill>
                <a:hlinkClick r:id="rId3"/>
              </a:rPr>
              <a:t>http://www.wrf-model.org/index.php</a:t>
            </a:r>
            <a:r>
              <a:rPr lang="en-GB" sz="2400" dirty="0">
                <a:solidFill>
                  <a:srgbClr val="000000"/>
                </a:solidFill>
              </a:rPr>
              <a:t>) is a forecasting system designed to serve the research and operational needs. </a:t>
            </a:r>
          </a:p>
          <a:p>
            <a:pPr marL="336550" indent="-336550">
              <a:lnSpc>
                <a:spcPct val="8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a:solidFill>
                  <a:srgbClr val="000000"/>
                </a:solidFill>
              </a:rPr>
              <a:t>The WRF model is ran over a 30 second grid producing results for 27 sigma layers. </a:t>
            </a:r>
          </a:p>
          <a:p>
            <a:pPr marL="336550" indent="-336550">
              <a:lnSpc>
                <a:spcPct val="8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a:solidFill>
                  <a:srgbClr val="000000"/>
                </a:solidFill>
              </a:rPr>
              <a:t>The </a:t>
            </a:r>
            <a:r>
              <a:rPr lang="en-GB" sz="2400" smtClean="0">
                <a:solidFill>
                  <a:srgbClr val="000000"/>
                </a:solidFill>
              </a:rPr>
              <a:t>models were forced </a:t>
            </a:r>
            <a:r>
              <a:rPr lang="en-GB" sz="2400" dirty="0">
                <a:solidFill>
                  <a:srgbClr val="000000"/>
                </a:solidFill>
              </a:rPr>
              <a:t>using as input data the NCEP FNL Operational Global Analysis ds083.2. These data correspond to analysed data every 6 hours for a 1.0x1.0 spatial resolution grid and available since July 1999 till actuality.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9698"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29700"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3A8A76B2-0216-448A-8B09-3760364342F8}"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15</a:t>
            </a:fld>
            <a:endParaRPr lang="en-GB" sz="1600" b="1">
              <a:solidFill>
                <a:srgbClr val="FFFFFF"/>
              </a:solidFill>
            </a:endParaRPr>
          </a:p>
        </p:txBody>
      </p:sp>
      <p:sp>
        <p:nvSpPr>
          <p:cNvPr id="29701"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WOA05 data</a:t>
            </a:r>
          </a:p>
        </p:txBody>
      </p:sp>
      <p:pic>
        <p:nvPicPr>
          <p:cNvPr id="29702" name="Picture 5"/>
          <p:cNvPicPr>
            <a:picLocks noChangeAspect="1" noChangeArrowheads="1"/>
          </p:cNvPicPr>
          <p:nvPr/>
        </p:nvPicPr>
        <p:blipFill>
          <a:blip r:embed="rId3" cstate="print"/>
          <a:srcRect/>
          <a:stretch>
            <a:fillRect/>
          </a:stretch>
        </p:blipFill>
        <p:spPr bwMode="auto">
          <a:xfrm>
            <a:off x="0" y="1052513"/>
            <a:ext cx="5292725" cy="3249612"/>
          </a:xfrm>
          <a:prstGeom prst="rect">
            <a:avLst/>
          </a:prstGeom>
          <a:noFill/>
          <a:ln w="9525">
            <a:noFill/>
            <a:round/>
            <a:headEnd/>
            <a:tailEnd/>
          </a:ln>
        </p:spPr>
      </p:pic>
      <p:pic>
        <p:nvPicPr>
          <p:cNvPr id="29703" name="Picture 6"/>
          <p:cNvPicPr>
            <a:picLocks noChangeAspect="1" noChangeArrowheads="1"/>
          </p:cNvPicPr>
          <p:nvPr/>
        </p:nvPicPr>
        <p:blipFill>
          <a:blip r:embed="rId4" cstate="print"/>
          <a:srcRect/>
          <a:stretch>
            <a:fillRect/>
          </a:stretch>
        </p:blipFill>
        <p:spPr bwMode="auto">
          <a:xfrm>
            <a:off x="4000500" y="3141663"/>
            <a:ext cx="5143500" cy="3157537"/>
          </a:xfrm>
          <a:prstGeom prst="rect">
            <a:avLst/>
          </a:prstGeom>
          <a:noFill/>
          <a:ln w="9525">
            <a:noFill/>
            <a:round/>
            <a:headEnd/>
            <a:tailEnd/>
          </a:ln>
        </p:spPr>
      </p:pic>
      <p:sp>
        <p:nvSpPr>
          <p:cNvPr id="29704" name="Text Box 7"/>
          <p:cNvSpPr txBox="1">
            <a:spLocks noChangeArrowheads="1"/>
          </p:cNvSpPr>
          <p:nvPr/>
        </p:nvSpPr>
        <p:spPr bwMode="auto">
          <a:xfrm>
            <a:off x="4716463" y="2060575"/>
            <a:ext cx="1223962" cy="368300"/>
          </a:xfrm>
          <a:prstGeom prst="rect">
            <a:avLst/>
          </a:prstGeom>
          <a:noFill/>
          <a:ln w="9525">
            <a:noFill/>
            <a:round/>
            <a:headEnd/>
            <a:tailEnd/>
          </a:ln>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00"/>
                </a:solidFill>
              </a:rPr>
              <a:t>Oxygen</a:t>
            </a:r>
          </a:p>
        </p:txBody>
      </p:sp>
      <p:sp>
        <p:nvSpPr>
          <p:cNvPr id="29705" name="Text Box 8"/>
          <p:cNvSpPr txBox="1">
            <a:spLocks noChangeArrowheads="1"/>
          </p:cNvSpPr>
          <p:nvPr/>
        </p:nvSpPr>
        <p:spPr bwMode="auto">
          <a:xfrm>
            <a:off x="2484438" y="4581525"/>
            <a:ext cx="1366837" cy="368300"/>
          </a:xfrm>
          <a:prstGeom prst="rect">
            <a:avLst/>
          </a:prstGeom>
          <a:noFill/>
          <a:ln w="9525">
            <a:noFill/>
            <a:round/>
            <a:headEnd/>
            <a:tailEnd/>
          </a:ln>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00"/>
                </a:solidFill>
              </a:rPr>
              <a:t>Nutrients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0722"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30724"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95841A8-2817-4D48-8566-18ABED05CDBA}"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16</a:t>
            </a:fld>
            <a:endParaRPr lang="en-GB" sz="1600" b="1">
              <a:solidFill>
                <a:srgbClr val="FFFFFF"/>
              </a:solidFill>
            </a:endParaRPr>
          </a:p>
        </p:txBody>
      </p:sp>
      <p:sp>
        <p:nvSpPr>
          <p:cNvPr id="30725" name="Text Box 4"/>
          <p:cNvSpPr txBox="1">
            <a:spLocks noChangeArrowheads="1"/>
          </p:cNvSpPr>
          <p:nvPr/>
        </p:nvSpPr>
        <p:spPr bwMode="auto">
          <a:xfrm>
            <a:off x="1476375" y="174625"/>
            <a:ext cx="5832475" cy="1312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Water quality properties</a:t>
            </a:r>
          </a:p>
        </p:txBody>
      </p:sp>
      <p:graphicFrame>
        <p:nvGraphicFramePr>
          <p:cNvPr id="31749" name="Group 5"/>
          <p:cNvGraphicFramePr>
            <a:graphicFrameLocks noGrp="1"/>
          </p:cNvGraphicFramePr>
          <p:nvPr/>
        </p:nvGraphicFramePr>
        <p:xfrm>
          <a:off x="2771775" y="1557338"/>
          <a:ext cx="3459163" cy="4527554"/>
        </p:xfrm>
        <a:graphic>
          <a:graphicData uri="http://schemas.openxmlformats.org/drawingml/2006/table">
            <a:tbl>
              <a:tblPr/>
              <a:tblGrid>
                <a:gridCol w="2436813"/>
                <a:gridCol w="1022350"/>
              </a:tblGrid>
              <a:tr h="84931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Arial" charset="0"/>
                          <a:cs typeface="Times New Roman" pitchFamily="18" charset="0"/>
                        </a:rPr>
                        <a:t>Property</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1" i="0" u="none" strike="noStrike" cap="none" normalizeH="0" baseline="0" smtClean="0">
                          <a:ln>
                            <a:noFill/>
                          </a:ln>
                          <a:solidFill>
                            <a:srgbClr val="000000"/>
                          </a:solidFill>
                          <a:effectLst/>
                          <a:latin typeface="Arial" charset="0"/>
                          <a:cs typeface="Times New Roman" pitchFamily="18" charset="0"/>
                        </a:rPr>
                        <a:t>Units</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Barotropic Velocity U</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m/s</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Barotropic Velocity V</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m/s</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Water Level</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m</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Velocity U</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m/s</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Velocity V</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m/s</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Temperature</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ºC</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Salinity</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400" b="0" i="0" u="none" strike="noStrike" cap="none" normalizeH="0" baseline="0" smtClean="0">
                          <a:ln>
                            <a:noFill/>
                          </a:ln>
                          <a:solidFill>
                            <a:srgbClr val="000000"/>
                          </a:solidFill>
                          <a:effectLst/>
                          <a:latin typeface="Arial" charset="0"/>
                          <a:cs typeface="Times New Roman" pitchFamily="18" charset="0"/>
                        </a:rPr>
                        <a:t>PSU</a:t>
                      </a:r>
                    </a:p>
                  </a:txBody>
                  <a:tcPr marL="90000" marR="90000" marT="111096" marB="46800" anchor="ctr" horzOverflow="overflow">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1746"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31748"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93E4D96-6102-450E-8F47-DD149869BBA7}"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17</a:t>
            </a:fld>
            <a:endParaRPr lang="en-GB" sz="1600" b="1">
              <a:solidFill>
                <a:srgbClr val="FFFFFF"/>
              </a:solidFill>
            </a:endParaRPr>
          </a:p>
        </p:txBody>
      </p:sp>
      <p:sp>
        <p:nvSpPr>
          <p:cNvPr id="31749"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Coupled Models</a:t>
            </a:r>
          </a:p>
        </p:txBody>
      </p:sp>
      <p:pic>
        <p:nvPicPr>
          <p:cNvPr id="31750" name="Picture 5"/>
          <p:cNvPicPr>
            <a:picLocks noChangeAspect="1" noChangeArrowheads="1"/>
          </p:cNvPicPr>
          <p:nvPr/>
        </p:nvPicPr>
        <p:blipFill>
          <a:blip r:embed="rId3" cstate="print"/>
          <a:srcRect/>
          <a:stretch>
            <a:fillRect/>
          </a:stretch>
        </p:blipFill>
        <p:spPr bwMode="auto">
          <a:xfrm>
            <a:off x="1066800" y="1219200"/>
            <a:ext cx="6913563" cy="5075238"/>
          </a:xfrm>
          <a:prstGeom prst="rect">
            <a:avLst/>
          </a:prstGeom>
          <a:noFill/>
          <a:ln w="9525">
            <a:noFill/>
            <a:round/>
            <a:headEnd/>
            <a:tailEnd/>
          </a:ln>
        </p:spPr>
      </p:pic>
      <p:sp>
        <p:nvSpPr>
          <p:cNvPr id="31752" name="Text Box 8"/>
          <p:cNvSpPr txBox="1">
            <a:spLocks noChangeArrowheads="1"/>
          </p:cNvSpPr>
          <p:nvPr/>
        </p:nvSpPr>
        <p:spPr bwMode="auto">
          <a:xfrm>
            <a:off x="2352675" y="5272088"/>
            <a:ext cx="4419600" cy="1042987"/>
          </a:xfrm>
          <a:prstGeom prst="rect">
            <a:avLst/>
          </a:prstGeom>
          <a:solidFill>
            <a:schemeClr val="bg1"/>
          </a:solidFill>
          <a:ln w="9525">
            <a:noFill/>
            <a:miter lim="800000"/>
            <a:headEnd/>
            <a:tailEnd/>
          </a:ln>
          <a:effectLst/>
        </p:spPr>
        <p:txBody>
          <a:bodyPr/>
          <a:lstStyle/>
          <a:p>
            <a:pPr algn="ctr">
              <a:spcBef>
                <a:spcPct val="50000"/>
              </a:spcBef>
            </a:pPr>
            <a:r>
              <a:rPr lang="en-GB" sz="1400" b="1">
                <a:solidFill>
                  <a:schemeClr val="tx1"/>
                </a:solidFill>
              </a:rPr>
              <a:t>Water Temperature (ºC)</a:t>
            </a:r>
          </a:p>
          <a:p>
            <a:pPr algn="ctr">
              <a:spcBef>
                <a:spcPct val="50000"/>
              </a:spcBef>
            </a:pPr>
            <a:r>
              <a:rPr lang="en-GB" sz="1400">
                <a:solidFill>
                  <a:schemeClr val="tx1"/>
                </a:solidFill>
              </a:rPr>
              <a:t>Surface Temperature in the Madeira Archipelago</a:t>
            </a:r>
          </a:p>
          <a:p>
            <a:pPr algn="ctr">
              <a:spcBef>
                <a:spcPct val="50000"/>
              </a:spcBef>
            </a:pPr>
            <a:r>
              <a:rPr lang="en-GB" sz="1400">
                <a:solidFill>
                  <a:schemeClr val="tx1"/>
                </a:solidFill>
              </a:rPr>
              <a:t>White arrows (Wind) Black Arrows (Surface velocity)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2770"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2772"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B3A28D3-0924-4541-AD34-40075F858F24}"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18</a:t>
            </a:fld>
            <a:endParaRPr lang="en-US" sz="1600" b="1">
              <a:solidFill>
                <a:srgbClr val="FFFFFF"/>
              </a:solidFill>
            </a:endParaRPr>
          </a:p>
        </p:txBody>
      </p:sp>
      <p:sp>
        <p:nvSpPr>
          <p:cNvPr id="32773"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Tidal Validation</a:t>
            </a:r>
          </a:p>
        </p:txBody>
      </p:sp>
      <p:pic>
        <p:nvPicPr>
          <p:cNvPr id="32774" name="Picture 5"/>
          <p:cNvPicPr>
            <a:picLocks noChangeAspect="1" noChangeArrowheads="1"/>
          </p:cNvPicPr>
          <p:nvPr/>
        </p:nvPicPr>
        <p:blipFill>
          <a:blip r:embed="rId3" cstate="print"/>
          <a:srcRect/>
          <a:stretch>
            <a:fillRect/>
          </a:stretch>
        </p:blipFill>
        <p:spPr bwMode="auto">
          <a:xfrm>
            <a:off x="0" y="1125538"/>
            <a:ext cx="4932363" cy="3044825"/>
          </a:xfrm>
          <a:prstGeom prst="rect">
            <a:avLst/>
          </a:prstGeom>
          <a:solidFill>
            <a:srgbClr val="FFFFFF"/>
          </a:solidFill>
          <a:ln w="9525">
            <a:noFill/>
            <a:round/>
            <a:headEnd/>
            <a:tailEnd/>
          </a:ln>
        </p:spPr>
      </p:pic>
      <p:graphicFrame>
        <p:nvGraphicFramePr>
          <p:cNvPr id="33798" name="Group 6"/>
          <p:cNvGraphicFramePr>
            <a:graphicFrameLocks noGrp="1"/>
          </p:cNvGraphicFramePr>
          <p:nvPr/>
        </p:nvGraphicFramePr>
        <p:xfrm>
          <a:off x="5003800" y="1341438"/>
          <a:ext cx="3711575" cy="4565656"/>
        </p:xfrm>
        <a:graphic>
          <a:graphicData uri="http://schemas.openxmlformats.org/drawingml/2006/table">
            <a:tbl>
              <a:tblPr/>
              <a:tblGrid>
                <a:gridCol w="1073150"/>
                <a:gridCol w="1033463"/>
                <a:gridCol w="889000"/>
                <a:gridCol w="715962"/>
              </a:tblGrid>
              <a:tr h="592138">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Harmonic Component</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Velocity</a:t>
                      </a:r>
                    </a:p>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(deg/hour)</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Amplitude </a:t>
                      </a:r>
                    </a:p>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(m)</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Phase </a:t>
                      </a:r>
                    </a:p>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(deg)</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r>
              <a:tr h="307975">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ZO</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0.00</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1.59</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0.00</a:t>
                      </a:r>
                    </a:p>
                  </a:txBody>
                  <a:tcPr marL="90000" marR="90000" marT="79920" marB="46800" anchor="ctr" horzOverflow="overflow">
                    <a:lnL>
                      <a:noFill/>
                    </a:lnL>
                    <a:lnR>
                      <a:noFill/>
                    </a:lnR>
                    <a:lnT w="2880" cap="flat" cmpd="sng" algn="ctr">
                      <a:solidFill>
                        <a:srgbClr val="000000"/>
                      </a:solidFill>
                      <a:prstDash val="solid"/>
                      <a:round/>
                      <a:headEnd type="none" w="med" len="med"/>
                      <a:tailEnd type="none" w="med" len="med"/>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M2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28.98</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0.71</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45.55</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S2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30.00</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0.26</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68.11</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N2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28.44</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0.15</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30.57</a:t>
                      </a:r>
                    </a:p>
                  </a:txBody>
                  <a:tcPr marL="90000" marR="90000" marT="79920" marB="46800" anchor="ctr" horzOverflow="overflow">
                    <a:lnL>
                      <a:noFill/>
                    </a:lnL>
                    <a:lnR>
                      <a:noFill/>
                    </a:lnR>
                    <a:lnT>
                      <a:noFill/>
                    </a:lnT>
                    <a:lnB>
                      <a:noFill/>
                    </a:lnB>
                    <a:lnTlToBr>
                      <a:noFill/>
                    </a:lnTlToBr>
                    <a:lnBlToTr>
                      <a:noFill/>
                    </a:lnBlToTr>
                    <a:noFill/>
                  </a:tcPr>
                </a:tc>
              </a:tr>
              <a:tr h="257175">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SA</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0.04</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0.08</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170.04</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K2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30.08</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0.07</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63.81</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K1</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15.04</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0.06</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46.66</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O1</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13.94</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0.04</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305.27</a:t>
                      </a:r>
                    </a:p>
                  </a:txBody>
                  <a:tcPr marL="90000" marR="90000" marT="79920" marB="46800" anchor="ctr" horzOverflow="overflow">
                    <a:lnL>
                      <a:noFill/>
                    </a:lnL>
                    <a:lnR>
                      <a:noFill/>
                    </a:lnR>
                    <a:lnT>
                      <a:noFill/>
                    </a:lnT>
                    <a:lnB>
                      <a:noFill/>
                    </a:lnB>
                    <a:lnTlToBr>
                      <a:noFill/>
                    </a:lnTlToBr>
                    <a:lnBlToTr>
                      <a:noFill/>
                    </a:lnBlToTr>
                    <a:noFill/>
                  </a:tcPr>
                </a:tc>
              </a:tr>
              <a:tr h="263525">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MU2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27.97</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0.03</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3.91</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NU2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28.51</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0.03</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32.79</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SSA</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0.08</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48.80</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2N2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27.90</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14.64</a:t>
                      </a:r>
                    </a:p>
                  </a:txBody>
                  <a:tcPr marL="90000" marR="90000" marT="79920" marB="46800" anchor="ctr" horzOverflow="overflow">
                    <a:lnL>
                      <a:noFill/>
                    </a:lnL>
                    <a:lnR>
                      <a:noFill/>
                    </a:lnR>
                    <a:lnT>
                      <a:noFill/>
                    </a:lnT>
                    <a:lnB>
                      <a:noFill/>
                    </a:lnB>
                    <a:lnTlToBr>
                      <a:noFill/>
                    </a:lnTlToBr>
                    <a:lnBlToTr>
                      <a:noFill/>
                    </a:lnBlToTr>
                    <a:noFill/>
                  </a:tcPr>
                </a:tc>
              </a:tr>
              <a:tr h="263525">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P1</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14.96</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36.80</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L2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29.53</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0.02</a:t>
                      </a:r>
                    </a:p>
                  </a:txBody>
                  <a:tcPr marL="90000" marR="90000" marT="79920" marB="46800" anchor="ct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51.32</a:t>
                      </a:r>
                    </a:p>
                  </a:txBody>
                  <a:tcPr marL="90000" marR="90000" marT="79920" marB="46800" anchor="ctr" horzOverflow="overflow">
                    <a:lnL>
                      <a:noFill/>
                    </a:lnL>
                    <a:lnR>
                      <a:noFill/>
                    </a:lnR>
                    <a:lnT>
                      <a:noFill/>
                    </a:lnT>
                    <a:lnB>
                      <a:noFill/>
                    </a:lnB>
                    <a:lnTlToBr>
                      <a:noFill/>
                    </a:lnTlToBr>
                    <a:lnBlToTr>
                      <a:noFill/>
                    </a:lnBlToTr>
                    <a:noFill/>
                  </a:tcPr>
                </a:tc>
              </a:tr>
              <a:tr h="261938">
                <a:tc>
                  <a:txBody>
                    <a:bodyPr/>
                    <a:lstStyle/>
                    <a:p>
                      <a:pPr marL="0" marR="0" lvl="0" indent="0" algn="just"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1" i="0" u="none" strike="noStrike" cap="none" normalizeH="0" baseline="0" smtClean="0">
                          <a:ln>
                            <a:noFill/>
                          </a:ln>
                          <a:solidFill>
                            <a:srgbClr val="000000"/>
                          </a:solidFill>
                          <a:effectLst/>
                          <a:latin typeface="Arial" charset="0"/>
                          <a:cs typeface="Times New Roman" pitchFamily="18" charset="0"/>
                        </a:rPr>
                        <a:t>T2</a:t>
                      </a:r>
                    </a:p>
                  </a:txBody>
                  <a:tcPr marL="90000" marR="90000" marT="79920"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29.96</a:t>
                      </a:r>
                    </a:p>
                  </a:txBody>
                  <a:tcPr marL="90000" marR="90000" marT="79920"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0.01</a:t>
                      </a:r>
                    </a:p>
                  </a:txBody>
                  <a:tcPr marL="90000" marR="90000" marT="79920"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76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1000" b="0" i="0" u="none" strike="noStrike" cap="none" normalizeH="0" baseline="0" smtClean="0">
                          <a:ln>
                            <a:noFill/>
                          </a:ln>
                          <a:solidFill>
                            <a:srgbClr val="000000"/>
                          </a:solidFill>
                          <a:effectLst/>
                          <a:latin typeface="Arial" charset="0"/>
                          <a:cs typeface="Times New Roman" pitchFamily="18" charset="0"/>
                        </a:rPr>
                        <a:t>83.29</a:t>
                      </a:r>
                    </a:p>
                  </a:txBody>
                  <a:tcPr marL="90000" marR="90000" marT="79920" marB="46800" anchor="ctr" horzOverflow="overflow">
                    <a:lnL>
                      <a:noFill/>
                    </a:lnL>
                    <a:lnR>
                      <a:noFill/>
                    </a:lnR>
                    <a:lnT>
                      <a:noFill/>
                    </a:lnT>
                    <a:lnB w="288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2843" name="Picture 83"/>
          <p:cNvPicPr>
            <a:picLocks noChangeAspect="1" noChangeArrowheads="1"/>
          </p:cNvPicPr>
          <p:nvPr/>
        </p:nvPicPr>
        <p:blipFill>
          <a:blip r:embed="rId4" cstate="print"/>
          <a:srcRect/>
          <a:stretch>
            <a:fillRect/>
          </a:stretch>
        </p:blipFill>
        <p:spPr bwMode="auto">
          <a:xfrm>
            <a:off x="250825" y="3933825"/>
            <a:ext cx="3816350" cy="2352675"/>
          </a:xfrm>
          <a:prstGeom prst="rect">
            <a:avLst/>
          </a:prstGeom>
          <a:solidFill>
            <a:srgbClr val="FFFFFF"/>
          </a:solid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3794"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3796"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A27DE48-7D08-4AB4-9910-D76FEA997F96}"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19</a:t>
            </a:fld>
            <a:endParaRPr lang="en-US" sz="1600" b="1">
              <a:solidFill>
                <a:srgbClr val="FFFFFF"/>
              </a:solidFill>
            </a:endParaRPr>
          </a:p>
        </p:txBody>
      </p:sp>
      <p:sp>
        <p:nvSpPr>
          <p:cNvPr id="33797" name="Text Box 4"/>
          <p:cNvSpPr txBox="1">
            <a:spLocks noChangeArrowheads="1"/>
          </p:cNvSpPr>
          <p:nvPr/>
        </p:nvSpPr>
        <p:spPr bwMode="auto">
          <a:xfrm>
            <a:off x="1476375" y="174625"/>
            <a:ext cx="5832475" cy="1312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Temperature Validation</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IH Funchal Buoy</a:t>
            </a:r>
          </a:p>
        </p:txBody>
      </p:sp>
      <p:sp>
        <p:nvSpPr>
          <p:cNvPr id="33798" name="Text Box 5"/>
          <p:cNvSpPr txBox="1">
            <a:spLocks noChangeArrowheads="1"/>
          </p:cNvSpPr>
          <p:nvPr/>
        </p:nvSpPr>
        <p:spPr bwMode="auto">
          <a:xfrm>
            <a:off x="457200" y="1600200"/>
            <a:ext cx="8229600" cy="4619625"/>
          </a:xfrm>
          <a:prstGeom prst="rect">
            <a:avLst/>
          </a:prstGeom>
          <a:noFill/>
          <a:ln w="9525">
            <a:noFill/>
            <a:round/>
            <a:headEnd/>
            <a:tailEnd/>
          </a:ln>
        </p:spPr>
        <p:txBody>
          <a:bodyPr wrap="none" anchor="ctr"/>
          <a:lstStyle/>
          <a:p>
            <a:endParaRPr lang="pt-PT"/>
          </a:p>
        </p:txBody>
      </p:sp>
      <p:pic>
        <p:nvPicPr>
          <p:cNvPr id="33799" name="Picture 8" descr="H:\Congresso Agua\Images\TempFunchalAnual.gif"/>
          <p:cNvPicPr>
            <a:picLocks noChangeAspect="1" noChangeArrowheads="1"/>
          </p:cNvPicPr>
          <p:nvPr/>
        </p:nvPicPr>
        <p:blipFill>
          <a:blip r:embed="rId3" cstate="print"/>
          <a:srcRect/>
          <a:stretch>
            <a:fillRect/>
          </a:stretch>
        </p:blipFill>
        <p:spPr bwMode="auto">
          <a:xfrm>
            <a:off x="609600" y="1752600"/>
            <a:ext cx="7524750" cy="40798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16386"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16388"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6CBBD5B1-72B3-4FAB-A2DB-F65309A0548C}"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a:t>
            </a:fld>
            <a:endParaRPr lang="en-US" sz="1600" b="1">
              <a:solidFill>
                <a:srgbClr val="FFFFFF"/>
              </a:solidFill>
            </a:endParaRPr>
          </a:p>
        </p:txBody>
      </p:sp>
      <p:sp>
        <p:nvSpPr>
          <p:cNvPr id="16389"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Objectives</a:t>
            </a:r>
          </a:p>
        </p:txBody>
      </p:sp>
      <p:sp>
        <p:nvSpPr>
          <p:cNvPr id="16390" name="Text Box 5"/>
          <p:cNvSpPr txBox="1">
            <a:spLocks noChangeArrowheads="1"/>
          </p:cNvSpPr>
          <p:nvPr/>
        </p:nvSpPr>
        <p:spPr bwMode="auto">
          <a:xfrm>
            <a:off x="457200" y="1600200"/>
            <a:ext cx="8229600" cy="4525963"/>
          </a:xfrm>
          <a:prstGeom prst="rect">
            <a:avLst/>
          </a:prstGeom>
          <a:noFill/>
          <a:ln w="9525">
            <a:noFill/>
            <a:round/>
            <a:headEnd/>
            <a:tailEnd/>
          </a:ln>
        </p:spPr>
        <p:txBody>
          <a:bodyPr lIns="90000" tIns="46800" rIns="90000" bIns="46800"/>
          <a:lstStyle/>
          <a:p>
            <a:pPr marL="336550" indent="-336550">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3200" dirty="0">
                <a:solidFill>
                  <a:srgbClr val="000000"/>
                </a:solidFill>
              </a:rPr>
              <a:t>Determination of the relative importance of anthropogenic nutrients in the Madeira Island waters. </a:t>
            </a:r>
          </a:p>
          <a:p>
            <a:pPr marL="336550" indent="-336550">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3200" dirty="0">
                <a:solidFill>
                  <a:srgbClr val="000000"/>
                </a:solidFill>
              </a:rPr>
              <a:t>To determine the importance of nutrients in the aquatic system? </a:t>
            </a:r>
            <a:r>
              <a:rPr lang="en-GB" sz="3200" dirty="0" smtClean="0">
                <a:solidFill>
                  <a:srgbClr val="000000"/>
                </a:solidFill>
              </a:rPr>
              <a:t>Which nutrient </a:t>
            </a:r>
            <a:r>
              <a:rPr lang="en-GB" sz="3200" dirty="0">
                <a:solidFill>
                  <a:srgbClr val="000000"/>
                </a:solidFill>
              </a:rPr>
              <a:t>origin is more important: land or </a:t>
            </a:r>
            <a:r>
              <a:rPr lang="en-GB" sz="3200" dirty="0" smtClean="0">
                <a:solidFill>
                  <a:srgbClr val="000000"/>
                </a:solidFill>
              </a:rPr>
              <a:t>sea origin?</a:t>
            </a:r>
            <a:endParaRPr lang="en-GB" sz="32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4818"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4820"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05110B0-4BC4-4309-9847-48099200609F}"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20</a:t>
            </a:fld>
            <a:endParaRPr lang="en-US" sz="1600" b="1">
              <a:solidFill>
                <a:srgbClr val="FFFFFF"/>
              </a:solidFill>
            </a:endParaRPr>
          </a:p>
        </p:txBody>
      </p:sp>
      <p:sp>
        <p:nvSpPr>
          <p:cNvPr id="34821" name="Text Box 4"/>
          <p:cNvSpPr txBox="1">
            <a:spLocks noChangeArrowheads="1"/>
          </p:cNvSpPr>
          <p:nvPr/>
        </p:nvSpPr>
        <p:spPr bwMode="auto">
          <a:xfrm>
            <a:off x="1476375" y="174625"/>
            <a:ext cx="5832475" cy="1312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Temperature Validation</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IH Caniçal Buoy</a:t>
            </a:r>
          </a:p>
        </p:txBody>
      </p:sp>
      <p:pic>
        <p:nvPicPr>
          <p:cNvPr id="34822" name="Picture 7" descr="H:\Congresso Agua\Images\TempCaniçalAnual.gif"/>
          <p:cNvPicPr>
            <a:picLocks noChangeAspect="1" noChangeArrowheads="1"/>
          </p:cNvPicPr>
          <p:nvPr/>
        </p:nvPicPr>
        <p:blipFill>
          <a:blip r:embed="rId3" cstate="print"/>
          <a:srcRect/>
          <a:stretch>
            <a:fillRect/>
          </a:stretch>
        </p:blipFill>
        <p:spPr bwMode="auto">
          <a:xfrm>
            <a:off x="609600" y="1752600"/>
            <a:ext cx="7521575" cy="407828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5842"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5844"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68FFF7E-1CF0-485A-8140-136D49D1B8F3}"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21</a:t>
            </a:fld>
            <a:endParaRPr lang="en-US" sz="1600" b="1">
              <a:solidFill>
                <a:srgbClr val="FFFFFF"/>
              </a:solidFill>
            </a:endParaRPr>
          </a:p>
        </p:txBody>
      </p:sp>
      <p:sp>
        <p:nvSpPr>
          <p:cNvPr id="35845" name="Text Box 4"/>
          <p:cNvSpPr txBox="1">
            <a:spLocks noChangeArrowheads="1"/>
          </p:cNvSpPr>
          <p:nvPr/>
        </p:nvSpPr>
        <p:spPr bwMode="auto">
          <a:xfrm>
            <a:off x="381000" y="174625"/>
            <a:ext cx="6927850" cy="1312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Temperature Validation Satellite Image 14-01-2009</a:t>
            </a:r>
          </a:p>
        </p:txBody>
      </p:sp>
      <p:pic>
        <p:nvPicPr>
          <p:cNvPr id="35846" name="Picture 8" descr="H:\Congresso Agua\Images\Madeira_SST_20090114b.gif"/>
          <p:cNvPicPr>
            <a:picLocks noChangeAspect="1" noChangeArrowheads="1"/>
          </p:cNvPicPr>
          <p:nvPr/>
        </p:nvPicPr>
        <p:blipFill>
          <a:blip r:embed="rId3" cstate="print"/>
          <a:srcRect/>
          <a:stretch>
            <a:fillRect/>
          </a:stretch>
        </p:blipFill>
        <p:spPr bwMode="auto">
          <a:xfrm>
            <a:off x="304800" y="1676400"/>
            <a:ext cx="8362950" cy="43751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6866"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6868"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F34B59E-4BF5-4FBB-83D8-979F88216019}"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22</a:t>
            </a:fld>
            <a:endParaRPr lang="en-US" sz="1600" b="1">
              <a:solidFill>
                <a:srgbClr val="FFFFFF"/>
              </a:solidFill>
            </a:endParaRPr>
          </a:p>
        </p:txBody>
      </p:sp>
      <p:sp>
        <p:nvSpPr>
          <p:cNvPr id="36869" name="Text Box 4"/>
          <p:cNvSpPr txBox="1">
            <a:spLocks noChangeArrowheads="1"/>
          </p:cNvSpPr>
          <p:nvPr/>
        </p:nvSpPr>
        <p:spPr bwMode="auto">
          <a:xfrm>
            <a:off x="1476375" y="174625"/>
            <a:ext cx="5832475" cy="1312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Temperature Validation Argos Buoy</a:t>
            </a:r>
          </a:p>
        </p:txBody>
      </p:sp>
      <p:pic>
        <p:nvPicPr>
          <p:cNvPr id="36870" name="Picture 5"/>
          <p:cNvPicPr>
            <a:picLocks noChangeAspect="1" noChangeArrowheads="1"/>
          </p:cNvPicPr>
          <p:nvPr/>
        </p:nvPicPr>
        <p:blipFill>
          <a:blip r:embed="rId3" cstate="print"/>
          <a:srcRect/>
          <a:stretch>
            <a:fillRect/>
          </a:stretch>
        </p:blipFill>
        <p:spPr bwMode="auto">
          <a:xfrm>
            <a:off x="228600" y="2286000"/>
            <a:ext cx="8686800" cy="28209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7890"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7892"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07AF265-F7FD-47FE-8EAC-46EA899945E1}"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23</a:t>
            </a:fld>
            <a:endParaRPr lang="en-US" sz="1600" b="1">
              <a:solidFill>
                <a:srgbClr val="FFFFFF"/>
              </a:solidFill>
            </a:endParaRPr>
          </a:p>
        </p:txBody>
      </p:sp>
      <p:sp>
        <p:nvSpPr>
          <p:cNvPr id="37893" name="Text Box 4"/>
          <p:cNvSpPr txBox="1">
            <a:spLocks noChangeArrowheads="1"/>
          </p:cNvSpPr>
          <p:nvPr/>
        </p:nvSpPr>
        <p:spPr bwMode="auto">
          <a:xfrm>
            <a:off x="1476375"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Nutrients</a:t>
            </a:r>
          </a:p>
        </p:txBody>
      </p:sp>
      <p:sp>
        <p:nvSpPr>
          <p:cNvPr id="37894" name="Text Box 5"/>
          <p:cNvSpPr txBox="1">
            <a:spLocks noChangeArrowheads="1"/>
          </p:cNvSpPr>
          <p:nvPr/>
        </p:nvSpPr>
        <p:spPr bwMode="auto">
          <a:xfrm>
            <a:off x="250825" y="1052513"/>
            <a:ext cx="8229600" cy="2333625"/>
          </a:xfrm>
          <a:prstGeom prst="rect">
            <a:avLst/>
          </a:prstGeom>
          <a:noFill/>
          <a:ln w="9525">
            <a:noFill/>
            <a:round/>
            <a:headEnd/>
            <a:tailEnd/>
          </a:ln>
        </p:spPr>
        <p:txBody>
          <a:bodyPr lIns="90000" tIns="46800" rIns="90000" bIns="46800"/>
          <a:lstStyle/>
          <a:p>
            <a:pPr>
              <a:spcBef>
                <a:spcPts val="8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a:solidFill>
                  <a:srgbClr val="000000"/>
                </a:solidFill>
                <a:latin typeface="Times New Roman" pitchFamily="18" charset="0"/>
              </a:rPr>
              <a:t>Nutrients grow until February joint to a decrease in oxygen levels. From March the nutrient and oxygen values stabilise to the ones found in deeper waters (150-250 m). In April, due to an increase in the light conditions, also are found higher nutrient concentrations and thus better conditions for phytoplankton growth. The same process that transport the nutrients to the surface reduces de oxygen levels. </a:t>
            </a:r>
            <a:endParaRPr lang="en-GB" sz="3200">
              <a:solidFill>
                <a:srgbClr val="000000"/>
              </a:solidFill>
              <a:latin typeface="Times New Roman" pitchFamily="18" charset="0"/>
            </a:endParaRPr>
          </a:p>
        </p:txBody>
      </p:sp>
      <p:pic>
        <p:nvPicPr>
          <p:cNvPr id="37895" name="Picture 9" descr="H:\Congresso Agua\Images\NO2NO3Anual.gif"/>
          <p:cNvPicPr>
            <a:picLocks noChangeAspect="1" noChangeArrowheads="1"/>
          </p:cNvPicPr>
          <p:nvPr/>
        </p:nvPicPr>
        <p:blipFill>
          <a:blip r:embed="rId3" cstate="print"/>
          <a:srcRect/>
          <a:stretch>
            <a:fillRect/>
          </a:stretch>
        </p:blipFill>
        <p:spPr bwMode="auto">
          <a:xfrm>
            <a:off x="4876800" y="3581400"/>
            <a:ext cx="5059363" cy="2743200"/>
          </a:xfrm>
          <a:prstGeom prst="rect">
            <a:avLst/>
          </a:prstGeom>
          <a:noFill/>
          <a:ln w="9525">
            <a:noFill/>
            <a:miter lim="800000"/>
            <a:headEnd/>
            <a:tailEnd/>
          </a:ln>
        </p:spPr>
      </p:pic>
      <p:pic>
        <p:nvPicPr>
          <p:cNvPr id="37896" name="Picture 10" descr="H:\Congresso Agua\Images\PO4Anual.gif"/>
          <p:cNvPicPr>
            <a:picLocks noChangeAspect="1" noChangeArrowheads="1"/>
          </p:cNvPicPr>
          <p:nvPr/>
        </p:nvPicPr>
        <p:blipFill>
          <a:blip r:embed="rId4" cstate="print"/>
          <a:srcRect/>
          <a:stretch>
            <a:fillRect/>
          </a:stretch>
        </p:blipFill>
        <p:spPr bwMode="auto">
          <a:xfrm>
            <a:off x="0" y="3581400"/>
            <a:ext cx="5059363" cy="2743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8914"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8916"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5D36B8A-16FF-4017-B09E-0CAEF78A2C5F}"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24</a:t>
            </a:fld>
            <a:endParaRPr lang="en-US" sz="1600" b="1">
              <a:solidFill>
                <a:srgbClr val="FFFFFF"/>
              </a:solidFill>
            </a:endParaRPr>
          </a:p>
        </p:txBody>
      </p:sp>
      <p:sp>
        <p:nvSpPr>
          <p:cNvPr id="38917" name="Text Box 4"/>
          <p:cNvSpPr txBox="1">
            <a:spLocks noChangeArrowheads="1"/>
          </p:cNvSpPr>
          <p:nvPr/>
        </p:nvSpPr>
        <p:spPr bwMode="auto">
          <a:xfrm>
            <a:off x="1476375"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Phytoplankton</a:t>
            </a:r>
          </a:p>
        </p:txBody>
      </p:sp>
      <p:sp>
        <p:nvSpPr>
          <p:cNvPr id="38918" name="Text Box 5"/>
          <p:cNvSpPr txBox="1">
            <a:spLocks noChangeArrowheads="1"/>
          </p:cNvSpPr>
          <p:nvPr/>
        </p:nvSpPr>
        <p:spPr bwMode="auto">
          <a:xfrm>
            <a:off x="228600" y="914400"/>
            <a:ext cx="8229600" cy="2333625"/>
          </a:xfrm>
          <a:prstGeom prst="rect">
            <a:avLst/>
          </a:prstGeom>
          <a:noFill/>
          <a:ln w="9525">
            <a:noFill/>
            <a:round/>
            <a:headEnd/>
            <a:tailEnd/>
          </a:ln>
        </p:spPr>
        <p:txBody>
          <a:bodyPr lIns="90000" tIns="46800" rIns="90000" bIns="46800"/>
          <a:lstStyle/>
          <a:p>
            <a:pPr>
              <a:spcBef>
                <a:spcPts val="8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rgbClr val="000000"/>
                </a:solidFill>
              </a:rPr>
              <a:t>Nitrate and phosphate are consumed by the phytoplankton. The phytoplankton residues in form of particulate matter is converted into ammonia. </a:t>
            </a:r>
          </a:p>
          <a:p>
            <a:pPr>
              <a:spcBef>
                <a:spcPts val="8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solidFill>
                  <a:srgbClr val="000000"/>
                </a:solidFill>
              </a:rPr>
              <a:t>The phytoplankton bloom disappears due to a limitation of nutrients in the surface because of less intense maritime climates. </a:t>
            </a:r>
          </a:p>
        </p:txBody>
      </p:sp>
      <p:pic>
        <p:nvPicPr>
          <p:cNvPr id="38919" name="Picture 8" descr="H:\Congresso Agua\Images\FitoAnual.gif"/>
          <p:cNvPicPr>
            <a:picLocks noChangeAspect="1" noChangeArrowheads="1"/>
          </p:cNvPicPr>
          <p:nvPr/>
        </p:nvPicPr>
        <p:blipFill>
          <a:blip r:embed="rId3" cstate="print"/>
          <a:srcRect/>
          <a:stretch>
            <a:fillRect/>
          </a:stretch>
        </p:blipFill>
        <p:spPr bwMode="auto">
          <a:xfrm>
            <a:off x="1524000" y="2895600"/>
            <a:ext cx="6305550" cy="341788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39938"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39940"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B4D4C2D-B3BA-4495-A253-EF7D133C0547}"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25</a:t>
            </a:fld>
            <a:endParaRPr lang="en-US" sz="1600" b="1">
              <a:solidFill>
                <a:srgbClr val="FFFFFF"/>
              </a:solidFill>
            </a:endParaRPr>
          </a:p>
        </p:txBody>
      </p:sp>
      <p:sp>
        <p:nvSpPr>
          <p:cNvPr id="39941" name="Text Box 4"/>
          <p:cNvSpPr txBox="1">
            <a:spLocks noChangeArrowheads="1"/>
          </p:cNvSpPr>
          <p:nvPr/>
        </p:nvSpPr>
        <p:spPr bwMode="auto">
          <a:xfrm>
            <a:off x="1476375"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Satellite Data </a:t>
            </a:r>
          </a:p>
        </p:txBody>
      </p:sp>
      <p:pic>
        <p:nvPicPr>
          <p:cNvPr id="39942" name="Picture 5"/>
          <p:cNvPicPr>
            <a:picLocks noChangeAspect="1" noChangeArrowheads="1"/>
          </p:cNvPicPr>
          <p:nvPr/>
        </p:nvPicPr>
        <p:blipFill>
          <a:blip r:embed="rId3" cstate="print"/>
          <a:srcRect/>
          <a:stretch>
            <a:fillRect/>
          </a:stretch>
        </p:blipFill>
        <p:spPr bwMode="auto">
          <a:xfrm>
            <a:off x="1458913" y="2286000"/>
            <a:ext cx="5399087" cy="3303588"/>
          </a:xfrm>
          <a:prstGeom prst="rect">
            <a:avLst/>
          </a:prstGeom>
          <a:noFill/>
          <a:ln w="9525">
            <a:noFill/>
            <a:round/>
            <a:headEnd/>
            <a:tailEnd/>
          </a:ln>
        </p:spPr>
      </p:pic>
      <p:sp>
        <p:nvSpPr>
          <p:cNvPr id="39943" name="Rectangle 6"/>
          <p:cNvSpPr>
            <a:spLocks noChangeArrowheads="1"/>
          </p:cNvSpPr>
          <p:nvPr/>
        </p:nvSpPr>
        <p:spPr bwMode="auto">
          <a:xfrm>
            <a:off x="3059113" y="5734050"/>
            <a:ext cx="5832475" cy="423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Source:  http://reason.gsfc.nasa.gov/Giovanni/</a:t>
            </a:r>
            <a:r>
              <a:rPr lang="en-GB" sz="2000">
                <a:solidFill>
                  <a:srgbClr val="000000"/>
                </a:solidFill>
              </a:rPr>
              <a:t> </a:t>
            </a:r>
          </a:p>
        </p:txBody>
      </p:sp>
      <p:sp>
        <p:nvSpPr>
          <p:cNvPr id="39944" name="Text Box 7"/>
          <p:cNvSpPr txBox="1">
            <a:spLocks noChangeArrowheads="1"/>
          </p:cNvSpPr>
          <p:nvPr/>
        </p:nvSpPr>
        <p:spPr bwMode="auto">
          <a:xfrm>
            <a:off x="250825" y="1052513"/>
            <a:ext cx="8229600" cy="1657350"/>
          </a:xfrm>
          <a:prstGeom prst="rect">
            <a:avLst/>
          </a:prstGeom>
          <a:noFill/>
          <a:ln w="9525">
            <a:noFill/>
            <a:round/>
            <a:headEnd/>
            <a:tailEnd/>
          </a:ln>
        </p:spPr>
        <p:txBody>
          <a:bodyPr lIns="90000" tIns="46800" rIns="90000" bIns="46800"/>
          <a:lstStyle/>
          <a:p>
            <a:pPr marL="336550" indent="-336550">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3200">
                <a:solidFill>
                  <a:srgbClr val="000000"/>
                </a:solidFill>
              </a:rPr>
              <a:t>Water temperature shows a relationship with nutrient concentrations and Chl a. </a:t>
            </a:r>
            <a:endParaRPr lang="en-GB" sz="3200" i="1">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pic>
        <p:nvPicPr>
          <p:cNvPr id="40962" name="Picture 3" descr="FitoSupRun31.gif"/>
          <p:cNvPicPr>
            <a:picLocks noChangeAspect="1"/>
          </p:cNvPicPr>
          <p:nvPr/>
        </p:nvPicPr>
        <p:blipFill>
          <a:blip r:embed="rId3" cstate="print"/>
          <a:srcRect/>
          <a:stretch>
            <a:fillRect/>
          </a:stretch>
        </p:blipFill>
        <p:spPr bwMode="auto">
          <a:xfrm>
            <a:off x="179388" y="620713"/>
            <a:ext cx="4429125" cy="2952750"/>
          </a:xfrm>
          <a:prstGeom prst="rect">
            <a:avLst/>
          </a:prstGeom>
          <a:noFill/>
          <a:ln w="9525">
            <a:noFill/>
            <a:miter lim="800000"/>
            <a:headEnd/>
            <a:tailEnd/>
          </a:ln>
        </p:spPr>
      </p:pic>
      <p:pic>
        <p:nvPicPr>
          <p:cNvPr id="40963" name="Picture 4" descr="FitoVertRun31.gif"/>
          <p:cNvPicPr>
            <a:picLocks noChangeAspect="1"/>
          </p:cNvPicPr>
          <p:nvPr/>
        </p:nvPicPr>
        <p:blipFill>
          <a:blip r:embed="rId4" cstate="print"/>
          <a:srcRect/>
          <a:stretch>
            <a:fillRect/>
          </a:stretch>
        </p:blipFill>
        <p:spPr bwMode="auto">
          <a:xfrm>
            <a:off x="4572000" y="642938"/>
            <a:ext cx="4429125" cy="2952750"/>
          </a:xfrm>
          <a:prstGeom prst="rect">
            <a:avLst/>
          </a:prstGeom>
          <a:noFill/>
          <a:ln w="9525">
            <a:noFill/>
            <a:miter lim="800000"/>
            <a:headEnd/>
            <a:tailEnd/>
          </a:ln>
        </p:spPr>
      </p:pic>
      <p:pic>
        <p:nvPicPr>
          <p:cNvPr id="40964" name="Picture 5" descr="NitroSupRun31.gif"/>
          <p:cNvPicPr>
            <a:picLocks noChangeAspect="1"/>
          </p:cNvPicPr>
          <p:nvPr/>
        </p:nvPicPr>
        <p:blipFill>
          <a:blip r:embed="rId5" cstate="print"/>
          <a:srcRect/>
          <a:stretch>
            <a:fillRect/>
          </a:stretch>
        </p:blipFill>
        <p:spPr bwMode="auto">
          <a:xfrm>
            <a:off x="179388" y="3644900"/>
            <a:ext cx="4429125" cy="3000375"/>
          </a:xfrm>
          <a:prstGeom prst="rect">
            <a:avLst/>
          </a:prstGeom>
          <a:noFill/>
          <a:ln w="9525">
            <a:noFill/>
            <a:miter lim="800000"/>
            <a:headEnd/>
            <a:tailEnd/>
          </a:ln>
        </p:spPr>
      </p:pic>
      <p:pic>
        <p:nvPicPr>
          <p:cNvPr id="40965" name="Picture 6" descr="NitroVertRun31.gif"/>
          <p:cNvPicPr>
            <a:picLocks noChangeAspect="1"/>
          </p:cNvPicPr>
          <p:nvPr/>
        </p:nvPicPr>
        <p:blipFill>
          <a:blip r:embed="rId6" cstate="print"/>
          <a:srcRect/>
          <a:stretch>
            <a:fillRect/>
          </a:stretch>
        </p:blipFill>
        <p:spPr bwMode="auto">
          <a:xfrm>
            <a:off x="4572000" y="3714750"/>
            <a:ext cx="4394200" cy="2928938"/>
          </a:xfrm>
          <a:prstGeom prst="rect">
            <a:avLst/>
          </a:prstGeom>
          <a:noFill/>
          <a:ln w="9525">
            <a:noFill/>
            <a:miter lim="800000"/>
            <a:headEnd/>
            <a:tailEnd/>
          </a:ln>
        </p:spPr>
      </p:pic>
      <p:sp>
        <p:nvSpPr>
          <p:cNvPr id="40966" name="Line 11"/>
          <p:cNvSpPr>
            <a:spLocks noChangeShapeType="1"/>
          </p:cNvSpPr>
          <p:nvPr/>
        </p:nvSpPr>
        <p:spPr bwMode="auto">
          <a:xfrm>
            <a:off x="5292725" y="908050"/>
            <a:ext cx="3743325" cy="0"/>
          </a:xfrm>
          <a:prstGeom prst="line">
            <a:avLst/>
          </a:prstGeom>
          <a:noFill/>
          <a:ln w="25400">
            <a:solidFill>
              <a:srgbClr val="FF0000"/>
            </a:solidFill>
            <a:prstDash val="dash"/>
            <a:round/>
            <a:headEnd/>
            <a:tailEnd/>
          </a:ln>
        </p:spPr>
        <p:txBody>
          <a:bodyPr/>
          <a:lstStyle/>
          <a:p>
            <a:endParaRPr lang="pt-PT"/>
          </a:p>
        </p:txBody>
      </p:sp>
      <p:sp>
        <p:nvSpPr>
          <p:cNvPr id="40967" name="Text Box 12"/>
          <p:cNvSpPr txBox="1">
            <a:spLocks noChangeArrowheads="1"/>
          </p:cNvSpPr>
          <p:nvPr/>
        </p:nvSpPr>
        <p:spPr bwMode="auto">
          <a:xfrm>
            <a:off x="8316913" y="908050"/>
            <a:ext cx="701675" cy="581025"/>
          </a:xfrm>
          <a:prstGeom prst="rect">
            <a:avLst/>
          </a:prstGeom>
          <a:noFill/>
          <a:ln w="9525">
            <a:noFill/>
            <a:miter lim="800000"/>
            <a:headEnd/>
            <a:tailEnd/>
          </a:ln>
        </p:spPr>
        <p:txBody>
          <a:bodyPr>
            <a:spAutoFit/>
          </a:bodyPr>
          <a:lstStyle/>
          <a:p>
            <a:r>
              <a:rPr lang="en-GB" sz="1600"/>
              <a:t>100 m</a:t>
            </a:r>
          </a:p>
        </p:txBody>
      </p:sp>
      <p:sp>
        <p:nvSpPr>
          <p:cNvPr id="40968" name="Line 13"/>
          <p:cNvSpPr>
            <a:spLocks noChangeShapeType="1"/>
          </p:cNvSpPr>
          <p:nvPr/>
        </p:nvSpPr>
        <p:spPr bwMode="auto">
          <a:xfrm>
            <a:off x="5292725" y="4005263"/>
            <a:ext cx="3743325" cy="0"/>
          </a:xfrm>
          <a:prstGeom prst="line">
            <a:avLst/>
          </a:prstGeom>
          <a:noFill/>
          <a:ln w="25400">
            <a:solidFill>
              <a:srgbClr val="FF0000"/>
            </a:solidFill>
            <a:prstDash val="dash"/>
            <a:round/>
            <a:headEnd/>
            <a:tailEnd/>
          </a:ln>
        </p:spPr>
        <p:txBody>
          <a:bodyPr/>
          <a:lstStyle/>
          <a:p>
            <a:endParaRPr lang="pt-PT"/>
          </a:p>
        </p:txBody>
      </p:sp>
      <p:sp>
        <p:nvSpPr>
          <p:cNvPr id="40969" name="Text Box 14"/>
          <p:cNvSpPr txBox="1">
            <a:spLocks noChangeArrowheads="1"/>
          </p:cNvSpPr>
          <p:nvPr/>
        </p:nvSpPr>
        <p:spPr bwMode="auto">
          <a:xfrm>
            <a:off x="8316913" y="4005263"/>
            <a:ext cx="727075" cy="336550"/>
          </a:xfrm>
          <a:prstGeom prst="rect">
            <a:avLst/>
          </a:prstGeom>
          <a:noFill/>
          <a:ln w="9525">
            <a:noFill/>
            <a:miter lim="800000"/>
            <a:headEnd/>
            <a:tailEnd/>
          </a:ln>
        </p:spPr>
        <p:txBody>
          <a:bodyPr wrap="none">
            <a:spAutoFit/>
          </a:bodyPr>
          <a:lstStyle/>
          <a:p>
            <a:r>
              <a:rPr lang="en-GB" sz="1600"/>
              <a:t>100</a:t>
            </a:r>
            <a:r>
              <a:rPr lang="en-GB" sz="1000"/>
              <a:t> </a:t>
            </a:r>
            <a:r>
              <a:rPr lang="en-GB" sz="1600"/>
              <a:t>m</a:t>
            </a:r>
          </a:p>
        </p:txBody>
      </p:sp>
      <p:sp>
        <p:nvSpPr>
          <p:cNvPr id="40970" name="Line 15"/>
          <p:cNvSpPr>
            <a:spLocks noChangeShapeType="1"/>
          </p:cNvSpPr>
          <p:nvPr/>
        </p:nvSpPr>
        <p:spPr bwMode="auto">
          <a:xfrm>
            <a:off x="900113" y="2349500"/>
            <a:ext cx="3743325" cy="0"/>
          </a:xfrm>
          <a:prstGeom prst="line">
            <a:avLst/>
          </a:prstGeom>
          <a:noFill/>
          <a:ln w="25400">
            <a:solidFill>
              <a:srgbClr val="FF0000"/>
            </a:solidFill>
            <a:prstDash val="dash"/>
            <a:round/>
            <a:headEnd/>
            <a:tailEnd/>
          </a:ln>
        </p:spPr>
        <p:txBody>
          <a:bodyPr/>
          <a:lstStyle/>
          <a:p>
            <a:endParaRPr lang="pt-PT"/>
          </a:p>
        </p:txBody>
      </p:sp>
      <p:sp>
        <p:nvSpPr>
          <p:cNvPr id="40971" name="Line 16"/>
          <p:cNvSpPr>
            <a:spLocks noChangeShapeType="1"/>
          </p:cNvSpPr>
          <p:nvPr/>
        </p:nvSpPr>
        <p:spPr bwMode="auto">
          <a:xfrm>
            <a:off x="900113" y="5373688"/>
            <a:ext cx="3743325" cy="0"/>
          </a:xfrm>
          <a:prstGeom prst="line">
            <a:avLst/>
          </a:prstGeom>
          <a:noFill/>
          <a:ln w="25400">
            <a:solidFill>
              <a:srgbClr val="FF0000"/>
            </a:solidFill>
            <a:prstDash val="dash"/>
            <a:round/>
            <a:headEnd/>
            <a:tailEnd/>
          </a:ln>
        </p:spPr>
        <p:txBody>
          <a:bodyPr/>
          <a:lstStyle/>
          <a:p>
            <a:endParaRPr lang="pt-PT"/>
          </a:p>
        </p:txBody>
      </p:sp>
      <p:sp>
        <p:nvSpPr>
          <p:cNvPr id="40972" name="Text Box 17"/>
          <p:cNvSpPr txBox="1">
            <a:spLocks noChangeArrowheads="1"/>
          </p:cNvSpPr>
          <p:nvPr/>
        </p:nvSpPr>
        <p:spPr bwMode="auto">
          <a:xfrm>
            <a:off x="755650" y="3213100"/>
            <a:ext cx="2879725" cy="366713"/>
          </a:xfrm>
          <a:prstGeom prst="rect">
            <a:avLst/>
          </a:prstGeom>
          <a:noFill/>
          <a:ln w="9525">
            <a:noFill/>
            <a:miter lim="800000"/>
            <a:headEnd/>
            <a:tailEnd/>
          </a:ln>
        </p:spPr>
        <p:txBody>
          <a:bodyPr>
            <a:spAutoFit/>
          </a:bodyPr>
          <a:lstStyle/>
          <a:p>
            <a:pPr>
              <a:spcBef>
                <a:spcPct val="50000"/>
              </a:spcBef>
            </a:pPr>
            <a:endParaRPr lang="pt-PT"/>
          </a:p>
        </p:txBody>
      </p:sp>
      <p:sp>
        <p:nvSpPr>
          <p:cNvPr id="40973" name="Text Box 18"/>
          <p:cNvSpPr txBox="1">
            <a:spLocks noChangeArrowheads="1"/>
          </p:cNvSpPr>
          <p:nvPr/>
        </p:nvSpPr>
        <p:spPr bwMode="auto">
          <a:xfrm>
            <a:off x="1042988" y="3213100"/>
            <a:ext cx="2663825" cy="252413"/>
          </a:xfrm>
          <a:prstGeom prst="rect">
            <a:avLst/>
          </a:prstGeom>
          <a:solidFill>
            <a:schemeClr val="bg1"/>
          </a:solidFill>
          <a:ln w="9525">
            <a:noFill/>
            <a:miter lim="800000"/>
            <a:headEnd/>
            <a:tailEnd/>
          </a:ln>
        </p:spPr>
        <p:txBody>
          <a:bodyPr/>
          <a:lstStyle/>
          <a:p>
            <a:pPr algn="ctr">
              <a:spcBef>
                <a:spcPct val="50000"/>
              </a:spcBef>
            </a:pPr>
            <a:r>
              <a:rPr lang="en-GB" sz="1600" b="1">
                <a:solidFill>
                  <a:schemeClr val="tx1"/>
                </a:solidFill>
              </a:rPr>
              <a:t>Fitoplâncton à superfície</a:t>
            </a:r>
          </a:p>
        </p:txBody>
      </p:sp>
      <p:sp>
        <p:nvSpPr>
          <p:cNvPr id="40974" name="Text Box 19"/>
          <p:cNvSpPr txBox="1">
            <a:spLocks noChangeArrowheads="1"/>
          </p:cNvSpPr>
          <p:nvPr/>
        </p:nvSpPr>
        <p:spPr bwMode="auto">
          <a:xfrm>
            <a:off x="5364163" y="3278188"/>
            <a:ext cx="2663825" cy="298450"/>
          </a:xfrm>
          <a:prstGeom prst="rect">
            <a:avLst/>
          </a:prstGeom>
          <a:solidFill>
            <a:schemeClr val="bg1"/>
          </a:solidFill>
          <a:ln w="9525">
            <a:noFill/>
            <a:miter lim="800000"/>
            <a:headEnd/>
            <a:tailEnd/>
          </a:ln>
        </p:spPr>
        <p:txBody>
          <a:bodyPr/>
          <a:lstStyle/>
          <a:p>
            <a:pPr algn="ctr">
              <a:spcBef>
                <a:spcPct val="50000"/>
              </a:spcBef>
            </a:pPr>
            <a:r>
              <a:rPr lang="en-GB" sz="1400" b="1">
                <a:solidFill>
                  <a:schemeClr val="tx1"/>
                </a:solidFill>
              </a:rPr>
              <a:t>Perfil Vertical de Fitoplâncton</a:t>
            </a:r>
          </a:p>
        </p:txBody>
      </p:sp>
      <p:sp>
        <p:nvSpPr>
          <p:cNvPr id="40975" name="Text Box 20"/>
          <p:cNvSpPr txBox="1">
            <a:spLocks noChangeArrowheads="1"/>
          </p:cNvSpPr>
          <p:nvPr/>
        </p:nvSpPr>
        <p:spPr bwMode="auto">
          <a:xfrm>
            <a:off x="1042988" y="6308725"/>
            <a:ext cx="2663825" cy="323850"/>
          </a:xfrm>
          <a:prstGeom prst="rect">
            <a:avLst/>
          </a:prstGeom>
          <a:solidFill>
            <a:schemeClr val="bg1"/>
          </a:solidFill>
          <a:ln w="9525">
            <a:noFill/>
            <a:miter lim="800000"/>
            <a:headEnd/>
            <a:tailEnd/>
          </a:ln>
        </p:spPr>
        <p:txBody>
          <a:bodyPr/>
          <a:lstStyle/>
          <a:p>
            <a:pPr algn="ctr">
              <a:spcBef>
                <a:spcPct val="50000"/>
              </a:spcBef>
            </a:pPr>
            <a:r>
              <a:rPr lang="en-GB" sz="1600" b="1">
                <a:solidFill>
                  <a:schemeClr val="tx1"/>
                </a:solidFill>
              </a:rPr>
              <a:t>Fosfato à superfície</a:t>
            </a:r>
          </a:p>
        </p:txBody>
      </p:sp>
      <p:sp>
        <p:nvSpPr>
          <p:cNvPr id="40976" name="Text Box 21"/>
          <p:cNvSpPr txBox="1">
            <a:spLocks noChangeArrowheads="1"/>
          </p:cNvSpPr>
          <p:nvPr/>
        </p:nvSpPr>
        <p:spPr bwMode="auto">
          <a:xfrm>
            <a:off x="5364163" y="6308725"/>
            <a:ext cx="2663825" cy="323850"/>
          </a:xfrm>
          <a:prstGeom prst="rect">
            <a:avLst/>
          </a:prstGeom>
          <a:solidFill>
            <a:schemeClr val="bg1"/>
          </a:solidFill>
          <a:ln w="9525">
            <a:noFill/>
            <a:miter lim="800000"/>
            <a:headEnd/>
            <a:tailEnd/>
          </a:ln>
        </p:spPr>
        <p:txBody>
          <a:bodyPr/>
          <a:lstStyle/>
          <a:p>
            <a:pPr algn="ctr">
              <a:spcBef>
                <a:spcPct val="50000"/>
              </a:spcBef>
            </a:pPr>
            <a:r>
              <a:rPr lang="en-GB" sz="1600" b="1">
                <a:solidFill>
                  <a:schemeClr val="tx1"/>
                </a:solidFill>
              </a:rPr>
              <a:t>Perfil Vertical de Nitrato</a:t>
            </a:r>
          </a:p>
        </p:txBody>
      </p:sp>
      <p:sp>
        <p:nvSpPr>
          <p:cNvPr id="40977" name="Text Box 4"/>
          <p:cNvSpPr txBox="1">
            <a:spLocks noChangeArrowheads="1"/>
          </p:cNvSpPr>
          <p:nvPr/>
        </p:nvSpPr>
        <p:spPr bwMode="auto">
          <a:xfrm>
            <a:off x="1524000" y="0"/>
            <a:ext cx="5556250" cy="762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Ecological Model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41986"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41988"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095BE61-566F-4917-B28E-43C805201D59}"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27</a:t>
            </a:fld>
            <a:endParaRPr lang="en-GB" sz="1600" b="1">
              <a:solidFill>
                <a:srgbClr val="FFFFFF"/>
              </a:solidFill>
            </a:endParaRPr>
          </a:p>
        </p:txBody>
      </p:sp>
      <p:sp>
        <p:nvSpPr>
          <p:cNvPr id="41989" name="Text Box 4"/>
          <p:cNvSpPr txBox="1">
            <a:spLocks noChangeArrowheads="1"/>
          </p:cNvSpPr>
          <p:nvPr/>
        </p:nvSpPr>
        <p:spPr bwMode="auto">
          <a:xfrm>
            <a:off x="1476375"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Conclusions</a:t>
            </a:r>
          </a:p>
        </p:txBody>
      </p:sp>
      <p:sp>
        <p:nvSpPr>
          <p:cNvPr id="41990" name="Text Box 5"/>
          <p:cNvSpPr txBox="1">
            <a:spLocks noChangeArrowheads="1"/>
          </p:cNvSpPr>
          <p:nvPr/>
        </p:nvSpPr>
        <p:spPr bwMode="auto">
          <a:xfrm>
            <a:off x="228600" y="914400"/>
            <a:ext cx="8229600" cy="5715000"/>
          </a:xfrm>
          <a:prstGeom prst="rect">
            <a:avLst/>
          </a:prstGeom>
          <a:noFill/>
          <a:ln w="9525">
            <a:noFill/>
            <a:round/>
            <a:headEnd/>
            <a:tailEnd/>
          </a:ln>
        </p:spPr>
        <p:txBody>
          <a:bodyPr lIns="90000" tIns="46800" rIns="90000" bIns="46800"/>
          <a:lstStyle/>
          <a:p>
            <a:pPr marL="336550" indent="-336550" algn="just">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800">
                <a:solidFill>
                  <a:srgbClr val="000000"/>
                </a:solidFill>
              </a:rPr>
              <a:t>The nutrient cycle in the Madeira Island can be divided in two phases: I) an surface accumulation phase due to the vertical instabilities and II) a depletion phase when the temperature and solar radiation during the spring favour the primary production.</a:t>
            </a:r>
          </a:p>
          <a:p>
            <a:pPr marL="336550" indent="-336550" algn="just">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800">
                <a:solidFill>
                  <a:srgbClr val="000000"/>
                </a:solidFill>
              </a:rPr>
              <a:t>The levels of nutrients observed in the surface are the result of the interaction of the atmospheric forcing, water circulation and tide and the bathymetric and topographic characteristics of the Madeira and Desertas Islands complex.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43010"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43012"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692C0A6-6EFB-4E29-BBEF-95911640E3EC}"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28</a:t>
            </a:fld>
            <a:endParaRPr lang="en-GB" sz="1600" b="1">
              <a:solidFill>
                <a:srgbClr val="FFFFFF"/>
              </a:solidFill>
            </a:endParaRPr>
          </a:p>
        </p:txBody>
      </p:sp>
      <p:sp>
        <p:nvSpPr>
          <p:cNvPr id="43013" name="Text Box 4"/>
          <p:cNvSpPr txBox="1">
            <a:spLocks noChangeArrowheads="1"/>
          </p:cNvSpPr>
          <p:nvPr/>
        </p:nvSpPr>
        <p:spPr bwMode="auto">
          <a:xfrm>
            <a:off x="1476375"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Conclusions II</a:t>
            </a:r>
          </a:p>
        </p:txBody>
      </p:sp>
      <p:sp>
        <p:nvSpPr>
          <p:cNvPr id="43014" name="Text Box 5"/>
          <p:cNvSpPr txBox="1">
            <a:spLocks noChangeArrowheads="1"/>
          </p:cNvSpPr>
          <p:nvPr/>
        </p:nvSpPr>
        <p:spPr bwMode="auto">
          <a:xfrm>
            <a:off x="228600" y="914400"/>
            <a:ext cx="8229600" cy="5715000"/>
          </a:xfrm>
          <a:prstGeom prst="rect">
            <a:avLst/>
          </a:prstGeom>
          <a:noFill/>
          <a:ln w="9525">
            <a:noFill/>
            <a:round/>
            <a:headEnd/>
            <a:tailEnd/>
          </a:ln>
        </p:spPr>
        <p:txBody>
          <a:bodyPr lIns="90000" tIns="46800" rIns="90000" bIns="46800"/>
          <a:lstStyle/>
          <a:p>
            <a:pPr marL="336550" indent="-336550" algn="just">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800">
                <a:solidFill>
                  <a:srgbClr val="000000"/>
                </a:solidFill>
              </a:rPr>
              <a:t>Nutrient concentrations and primary production obtained by the model are of the same magnitude than the observed ones. </a:t>
            </a:r>
          </a:p>
          <a:p>
            <a:pPr marL="336550" indent="-336550" algn="just">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800">
                <a:solidFill>
                  <a:srgbClr val="000000"/>
                </a:solidFill>
              </a:rPr>
              <a:t>The system of models is able to simulate the main hydrodynamic and water quality processes. The fronts, upwelling areas and eddies associates to the islands are very important to identify the high productivity areas. </a:t>
            </a:r>
          </a:p>
          <a:p>
            <a:pPr marL="336550" indent="-336550" algn="just">
              <a:spcBef>
                <a:spcPts val="800"/>
              </a:spcBef>
              <a:buFont typeface="Arial"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GB"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44034"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44036"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968DE998-6D96-42AB-AAF1-9FED03C1C05C}"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29</a:t>
            </a:fld>
            <a:endParaRPr lang="en-US" sz="1600" b="1">
              <a:solidFill>
                <a:srgbClr val="FFFFFF"/>
              </a:solidFill>
            </a:endParaRPr>
          </a:p>
        </p:txBody>
      </p:sp>
      <p:sp>
        <p:nvSpPr>
          <p:cNvPr id="44037" name="Text Box 4"/>
          <p:cNvSpPr txBox="1">
            <a:spLocks noChangeArrowheads="1"/>
          </p:cNvSpPr>
          <p:nvPr/>
        </p:nvSpPr>
        <p:spPr bwMode="auto">
          <a:xfrm>
            <a:off x="1476375"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pt-PT" sz="4400">
                <a:solidFill>
                  <a:srgbClr val="000000"/>
                </a:solidFill>
              </a:rPr>
              <a:t>Future Work</a:t>
            </a:r>
          </a:p>
        </p:txBody>
      </p:sp>
      <p:sp>
        <p:nvSpPr>
          <p:cNvPr id="44038" name="Text Box 5"/>
          <p:cNvSpPr txBox="1">
            <a:spLocks noChangeArrowheads="1"/>
          </p:cNvSpPr>
          <p:nvPr/>
        </p:nvSpPr>
        <p:spPr bwMode="auto">
          <a:xfrm>
            <a:off x="457200" y="1295400"/>
            <a:ext cx="8229600" cy="3911600"/>
          </a:xfrm>
          <a:prstGeom prst="rect">
            <a:avLst/>
          </a:prstGeom>
          <a:noFill/>
          <a:ln w="9525">
            <a:noFill/>
            <a:round/>
            <a:headEnd/>
            <a:tailEnd/>
          </a:ln>
        </p:spPr>
        <p:txBody>
          <a:bodyPr lIns="90000" tIns="46800" rIns="90000" bIns="46800"/>
          <a:lstStyle/>
          <a:p>
            <a:pPr marL="336550" indent="-336550">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3200">
                <a:solidFill>
                  <a:srgbClr val="000000"/>
                </a:solidFill>
              </a:rPr>
              <a:t>Continue with the validation of the ecological model. </a:t>
            </a:r>
          </a:p>
          <a:p>
            <a:pPr marL="336550" indent="-336550">
              <a:spcBef>
                <a:spcPts val="8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3200">
                <a:solidFill>
                  <a:srgbClr val="000000"/>
                </a:solidFill>
              </a:rPr>
              <a:t>Downscaling the results to more coastal areas to evaluate more local observations. </a:t>
            </a:r>
          </a:p>
          <a:p>
            <a:pPr marL="336550" indent="-336550">
              <a:spcBef>
                <a:spcPts val="800"/>
              </a:spcBef>
              <a:buFont typeface="Arial"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pt-PT"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17410"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17412"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6E9C7EA-E003-408D-8408-8E3E701334C3}"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a:t>
            </a:fld>
            <a:endParaRPr lang="en-US" sz="1600" b="1">
              <a:solidFill>
                <a:srgbClr val="FFFFFF"/>
              </a:solidFill>
            </a:endParaRPr>
          </a:p>
        </p:txBody>
      </p:sp>
      <p:sp>
        <p:nvSpPr>
          <p:cNvPr id="17413"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Study area</a:t>
            </a:r>
          </a:p>
        </p:txBody>
      </p:sp>
      <p:sp>
        <p:nvSpPr>
          <p:cNvPr id="17414" name="Text Box 5"/>
          <p:cNvSpPr txBox="1">
            <a:spLocks noChangeArrowheads="1"/>
          </p:cNvSpPr>
          <p:nvPr/>
        </p:nvSpPr>
        <p:spPr bwMode="auto">
          <a:xfrm>
            <a:off x="457200" y="1600200"/>
            <a:ext cx="8229600" cy="5080000"/>
          </a:xfrm>
          <a:prstGeom prst="rect">
            <a:avLst/>
          </a:prstGeom>
          <a:noFill/>
          <a:ln w="9525">
            <a:noFill/>
            <a:round/>
            <a:headEnd/>
            <a:tailEnd/>
          </a:ln>
        </p:spPr>
        <p:txBody>
          <a:bodyPr lIns="90000" tIns="46800" rIns="90000" bIns="46800"/>
          <a:lstStyle/>
          <a:p>
            <a:pPr marL="336550" indent="-336550">
              <a:lnSpc>
                <a:spcPct val="9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a:solidFill>
                  <a:srgbClr val="000000"/>
                </a:solidFill>
              </a:rPr>
              <a:t>The Madeira Archipelago is located </a:t>
            </a:r>
            <a:r>
              <a:rPr lang="en-GB" sz="2400" dirty="0" smtClean="0">
                <a:solidFill>
                  <a:srgbClr val="000000"/>
                </a:solidFill>
              </a:rPr>
              <a:t>in </a:t>
            </a:r>
            <a:r>
              <a:rPr lang="en-GB" sz="2400" dirty="0">
                <a:solidFill>
                  <a:srgbClr val="000000"/>
                </a:solidFill>
              </a:rPr>
              <a:t>the Atlantic Ocean 800 km away from the Portuguese continental coast and </a:t>
            </a:r>
            <a:r>
              <a:rPr lang="en-GB" sz="2400" dirty="0" smtClean="0">
                <a:solidFill>
                  <a:srgbClr val="000000"/>
                </a:solidFill>
              </a:rPr>
              <a:t>was </a:t>
            </a:r>
            <a:r>
              <a:rPr lang="en-GB" sz="2400" dirty="0" smtClean="0">
                <a:solidFill>
                  <a:srgbClr val="000000"/>
                </a:solidFill>
              </a:rPr>
              <a:t>originated by volcanic activity. </a:t>
            </a:r>
            <a:endParaRPr lang="en-GB" sz="2400" dirty="0">
              <a:solidFill>
                <a:srgbClr val="000000"/>
              </a:solidFill>
            </a:endParaRPr>
          </a:p>
          <a:p>
            <a:pPr marL="336550" indent="-336550">
              <a:lnSpc>
                <a:spcPct val="9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a:solidFill>
                  <a:srgbClr val="000000"/>
                </a:solidFill>
              </a:rPr>
              <a:t>The group of islands formed by the </a:t>
            </a:r>
            <a:r>
              <a:rPr lang="en-GB" sz="2400" dirty="0" err="1">
                <a:solidFill>
                  <a:srgbClr val="000000"/>
                </a:solidFill>
              </a:rPr>
              <a:t>Desertas</a:t>
            </a:r>
            <a:r>
              <a:rPr lang="en-GB" sz="2400" dirty="0">
                <a:solidFill>
                  <a:srgbClr val="000000"/>
                </a:solidFill>
              </a:rPr>
              <a:t>, Porto Santo and Madeira Islands emerge from depths close to 5000 m with strong depth gradients. </a:t>
            </a:r>
          </a:p>
          <a:p>
            <a:pPr marL="336550" indent="-336550">
              <a:lnSpc>
                <a:spcPct val="9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a:solidFill>
                  <a:srgbClr val="000000"/>
                </a:solidFill>
              </a:rPr>
              <a:t>Meteorological conditions in this region are determined mainly by the Azores subtropical low pressure, responsible for the North-East trade winds. </a:t>
            </a:r>
          </a:p>
          <a:p>
            <a:pPr marL="336550" indent="-336550">
              <a:lnSpc>
                <a:spcPct val="90000"/>
              </a:lnSpc>
              <a:spcBef>
                <a:spcPts val="6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400" dirty="0">
                <a:solidFill>
                  <a:srgbClr val="000000"/>
                </a:solidFill>
              </a:rPr>
              <a:t>The main force driving the surface ocean currents in this area are the local winds while the tide has a </a:t>
            </a:r>
            <a:r>
              <a:rPr lang="en-GB" sz="2400" dirty="0" smtClean="0">
                <a:solidFill>
                  <a:srgbClr val="000000"/>
                </a:solidFill>
              </a:rPr>
              <a:t>greater </a:t>
            </a:r>
            <a:r>
              <a:rPr lang="en-GB" sz="2400" dirty="0">
                <a:solidFill>
                  <a:srgbClr val="000000"/>
                </a:solidFill>
              </a:rPr>
              <a:t>influence in the coastal currents. </a:t>
            </a:r>
          </a:p>
          <a:p>
            <a:pPr marL="336550" indent="-336550">
              <a:lnSpc>
                <a:spcPct val="90000"/>
              </a:lnSpc>
              <a:spcBef>
                <a:spcPts val="600"/>
              </a:spcBef>
              <a:buClrTx/>
              <a:buFontTx/>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GB"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45058"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2009</a:t>
            </a:r>
          </a:p>
        </p:txBody>
      </p:sp>
      <p:sp>
        <p:nvSpPr>
          <p:cNvPr id="45059" name="Text Box 2"/>
          <p:cNvSpPr txBox="1">
            <a:spLocks noChangeArrowheads="1"/>
          </p:cNvSpPr>
          <p:nvPr/>
        </p:nvSpPr>
        <p:spPr bwMode="auto">
          <a:xfrm>
            <a:off x="3132138" y="6308725"/>
            <a:ext cx="3094037" cy="579438"/>
          </a:xfrm>
          <a:prstGeom prst="rect">
            <a:avLst/>
          </a:prstGeom>
          <a:noFill/>
          <a:ln w="9525">
            <a:noFill/>
            <a:round/>
            <a:headEnd/>
            <a:tailEnd/>
          </a:ln>
        </p:spPr>
        <p:txBody>
          <a:bodyPr lIns="90000" tIns="46800" rIns="90000" bIns="468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pt-PT" sz="1600" b="1">
                <a:solidFill>
                  <a:srgbClr val="FFFFFF"/>
                </a:solidFill>
              </a:rPr>
              <a:t> 6ªs JPECP Funchal</a:t>
            </a:r>
            <a:r>
              <a:rPr lang="en-US" sz="1600" b="1">
                <a:solidFill>
                  <a:srgbClr val="FFFFFF"/>
                </a:solidFill>
              </a:rPr>
              <a:t> </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rPr>
              <a:t>8 </a:t>
            </a:r>
            <a:r>
              <a:rPr lang="pt-PT" sz="1600" b="1">
                <a:solidFill>
                  <a:srgbClr val="FFFFFF"/>
                </a:solidFill>
              </a:rPr>
              <a:t>e 9 de Outubro de 2009</a:t>
            </a:r>
          </a:p>
        </p:txBody>
      </p:sp>
      <p:sp>
        <p:nvSpPr>
          <p:cNvPr id="45060"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5118C58-B305-4773-87A5-6F647E4D69EF}"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30</a:t>
            </a:fld>
            <a:endParaRPr lang="en-US" sz="1600" b="1">
              <a:solidFill>
                <a:srgbClr val="FFFFFF"/>
              </a:solidFill>
            </a:endParaRPr>
          </a:p>
        </p:txBody>
      </p:sp>
      <p:sp>
        <p:nvSpPr>
          <p:cNvPr id="45061" name="Text Box 4"/>
          <p:cNvSpPr txBox="1">
            <a:spLocks noChangeArrowheads="1"/>
          </p:cNvSpPr>
          <p:nvPr/>
        </p:nvSpPr>
        <p:spPr bwMode="auto">
          <a:xfrm>
            <a:off x="1476375" y="258763"/>
            <a:ext cx="5832475" cy="1236662"/>
          </a:xfrm>
          <a:prstGeom prst="rect">
            <a:avLst/>
          </a:prstGeom>
          <a:noFill/>
          <a:ln w="9525">
            <a:noFill/>
            <a:round/>
            <a:headEnd/>
            <a:tailEnd/>
          </a:ln>
        </p:spPr>
        <p:txBody>
          <a:bodyPr wrap="none" anchor="ctr"/>
          <a:lstStyle/>
          <a:p>
            <a:endParaRPr lang="pt-PT"/>
          </a:p>
        </p:txBody>
      </p:sp>
      <p:sp>
        <p:nvSpPr>
          <p:cNvPr id="45062" name="Text Box 5"/>
          <p:cNvSpPr txBox="1">
            <a:spLocks noChangeArrowheads="1"/>
          </p:cNvSpPr>
          <p:nvPr/>
        </p:nvSpPr>
        <p:spPr bwMode="auto">
          <a:xfrm>
            <a:off x="457200" y="1600200"/>
            <a:ext cx="8229600" cy="4619625"/>
          </a:xfrm>
          <a:prstGeom prst="rect">
            <a:avLst/>
          </a:prstGeom>
          <a:noFill/>
          <a:ln w="9525">
            <a:noFill/>
            <a:round/>
            <a:headEnd/>
            <a:tailEnd/>
          </a:ln>
        </p:spPr>
        <p:txBody>
          <a:bodyPr wrap="none" anchor="ctr"/>
          <a:lstStyle/>
          <a:p>
            <a:endParaRPr lang="pt-PT"/>
          </a:p>
        </p:txBody>
      </p:sp>
      <p:pic>
        <p:nvPicPr>
          <p:cNvPr id="45063" name="Picture 6"/>
          <p:cNvPicPr>
            <a:picLocks noChangeAspect="1" noChangeArrowheads="1"/>
          </p:cNvPicPr>
          <p:nvPr/>
        </p:nvPicPr>
        <p:blipFill>
          <a:blip r:embed="rId3" cstate="print"/>
          <a:srcRect/>
          <a:stretch>
            <a:fillRect/>
          </a:stretch>
        </p:blipFill>
        <p:spPr bwMode="auto">
          <a:xfrm>
            <a:off x="-190500" y="-142875"/>
            <a:ext cx="9525000" cy="7143750"/>
          </a:xfrm>
          <a:prstGeom prst="rect">
            <a:avLst/>
          </a:prstGeom>
          <a:noFill/>
          <a:ln w="9525">
            <a:noFill/>
            <a:round/>
            <a:headEnd/>
            <a:tailEnd/>
          </a:ln>
        </p:spPr>
      </p:pic>
      <p:sp>
        <p:nvSpPr>
          <p:cNvPr id="45064" name="Rectangle 7"/>
          <p:cNvSpPr>
            <a:spLocks noChangeArrowheads="1"/>
          </p:cNvSpPr>
          <p:nvPr/>
        </p:nvSpPr>
        <p:spPr bwMode="auto">
          <a:xfrm>
            <a:off x="179388" y="0"/>
            <a:ext cx="8964612" cy="865188"/>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pt-PT" sz="3600" b="1" dirty="0" err="1">
                <a:solidFill>
                  <a:srgbClr val="000000"/>
                </a:solidFill>
              </a:rPr>
              <a:t>Thank</a:t>
            </a:r>
            <a:r>
              <a:rPr lang="pt-PT" sz="3600" b="1" dirty="0">
                <a:solidFill>
                  <a:srgbClr val="000000"/>
                </a:solidFill>
              </a:rPr>
              <a:t> </a:t>
            </a:r>
            <a:r>
              <a:rPr lang="pt-PT" sz="3600" b="1" dirty="0" err="1">
                <a:solidFill>
                  <a:srgbClr val="000000"/>
                </a:solidFill>
              </a:rPr>
              <a:t>you</a:t>
            </a:r>
            <a:r>
              <a:rPr lang="pt-PT" sz="3600" b="1" dirty="0">
                <a:solidFill>
                  <a:srgbClr val="000000"/>
                </a:solidFill>
              </a:rPr>
              <a:t> </a:t>
            </a:r>
            <a:r>
              <a:rPr lang="pt-PT" sz="3600" b="1" dirty="0" err="1">
                <a:solidFill>
                  <a:srgbClr val="000000"/>
                </a:solidFill>
              </a:rPr>
              <a:t>very</a:t>
            </a:r>
            <a:r>
              <a:rPr lang="pt-PT" sz="3600" b="1" dirty="0">
                <a:solidFill>
                  <a:srgbClr val="000000"/>
                </a:solidFill>
              </a:rPr>
              <a:t> </a:t>
            </a:r>
            <a:r>
              <a:rPr lang="pt-PT" sz="3600" b="1" dirty="0" err="1">
                <a:solidFill>
                  <a:srgbClr val="000000"/>
                </a:solidFill>
              </a:rPr>
              <a:t>much</a:t>
            </a:r>
            <a:r>
              <a:rPr lang="pt-PT" sz="3600" b="1" dirty="0">
                <a:solidFill>
                  <a:srgbClr val="000000"/>
                </a:solidFill>
              </a:rPr>
              <a:t> for </a:t>
            </a:r>
            <a:r>
              <a:rPr lang="pt-PT" sz="3600" b="1" dirty="0" err="1">
                <a:solidFill>
                  <a:srgbClr val="000000"/>
                </a:solidFill>
              </a:rPr>
              <a:t>you</a:t>
            </a:r>
            <a:r>
              <a:rPr lang="pt-PT" sz="3600" b="1" dirty="0">
                <a:solidFill>
                  <a:srgbClr val="000000"/>
                </a:solidFill>
              </a:rPr>
              <a:t> </a:t>
            </a:r>
            <a:r>
              <a:rPr lang="pt-PT" sz="3600" b="1" dirty="0" err="1">
                <a:solidFill>
                  <a:srgbClr val="000000"/>
                </a:solidFill>
              </a:rPr>
              <a:t>attention</a:t>
            </a:r>
            <a:r>
              <a:rPr lang="pt-PT" sz="3600" b="1" dirty="0">
                <a:solidFill>
                  <a:srgbClr val="000000"/>
                </a:solidFill>
              </a:rPr>
              <a:t>!</a:t>
            </a:r>
          </a:p>
        </p:txBody>
      </p:sp>
      <p:sp>
        <p:nvSpPr>
          <p:cNvPr id="10" name="Rectangle 7"/>
          <p:cNvSpPr>
            <a:spLocks noChangeArrowheads="1"/>
          </p:cNvSpPr>
          <p:nvPr/>
        </p:nvSpPr>
        <p:spPr bwMode="auto">
          <a:xfrm>
            <a:off x="1143000" y="5992812"/>
            <a:ext cx="8964612" cy="865188"/>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pt-PT" sz="3600" b="1" dirty="0" smtClean="0"/>
              <a:t>Muito obrigado!</a:t>
            </a:r>
            <a:endParaRPr lang="pt-P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18434"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18436"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E771027-261C-44BE-BFD5-F7249EAA5468}"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4</a:t>
            </a:fld>
            <a:endParaRPr lang="en-GB" sz="1600" b="1">
              <a:solidFill>
                <a:srgbClr val="FFFFFF"/>
              </a:solidFill>
            </a:endParaRPr>
          </a:p>
        </p:txBody>
      </p:sp>
      <p:sp>
        <p:nvSpPr>
          <p:cNvPr id="18437" name="Text Box 4"/>
          <p:cNvSpPr txBox="1">
            <a:spLocks noChangeArrowheads="1"/>
          </p:cNvSpPr>
          <p:nvPr/>
        </p:nvSpPr>
        <p:spPr bwMode="auto">
          <a:xfrm>
            <a:off x="1331913"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Study area</a:t>
            </a:r>
          </a:p>
        </p:txBody>
      </p:sp>
      <p:pic>
        <p:nvPicPr>
          <p:cNvPr id="18439" name="Picture 8" descr="H:\Congresso Agua\Globec\Figure_1.jpg"/>
          <p:cNvPicPr>
            <a:picLocks noChangeAspect="1" noChangeArrowheads="1"/>
          </p:cNvPicPr>
          <p:nvPr/>
        </p:nvPicPr>
        <p:blipFill>
          <a:blip r:embed="rId3" cstate="print"/>
          <a:srcRect/>
          <a:stretch>
            <a:fillRect/>
          </a:stretch>
        </p:blipFill>
        <p:spPr bwMode="auto">
          <a:xfrm>
            <a:off x="1066800" y="1066800"/>
            <a:ext cx="7010400" cy="5257800"/>
          </a:xfrm>
          <a:prstGeom prst="rect">
            <a:avLst/>
          </a:prstGeom>
          <a:noFill/>
          <a:ln w="9525">
            <a:noFill/>
            <a:miter lim="800000"/>
            <a:headEnd/>
            <a:tailEnd/>
          </a:ln>
        </p:spPr>
      </p:pic>
      <p:sp>
        <p:nvSpPr>
          <p:cNvPr id="18441" name="Text Box 5"/>
          <p:cNvSpPr txBox="1">
            <a:spLocks noChangeArrowheads="1"/>
          </p:cNvSpPr>
          <p:nvPr/>
        </p:nvSpPr>
        <p:spPr bwMode="auto">
          <a:xfrm>
            <a:off x="6400800" y="5943600"/>
            <a:ext cx="1981200" cy="366713"/>
          </a:xfrm>
          <a:prstGeom prst="rect">
            <a:avLst/>
          </a:prstGeom>
          <a:noFill/>
          <a:ln w="9525">
            <a:noFill/>
            <a:round/>
            <a:headEnd/>
            <a:tailEnd/>
          </a:ln>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Source: NASA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19458"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19460"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B1F219EA-EBB3-4596-B6C9-C749F49B1DE8}"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a:t>
            </a:fld>
            <a:endParaRPr lang="en-US" sz="1600" b="1">
              <a:solidFill>
                <a:srgbClr val="FFFFFF"/>
              </a:solidFill>
            </a:endParaRPr>
          </a:p>
        </p:txBody>
      </p:sp>
      <p:sp>
        <p:nvSpPr>
          <p:cNvPr id="19461"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Phytoplankton</a:t>
            </a:r>
          </a:p>
        </p:txBody>
      </p:sp>
      <p:pic>
        <p:nvPicPr>
          <p:cNvPr id="19462" name="Picture 5"/>
          <p:cNvPicPr>
            <a:picLocks noChangeAspect="1" noChangeArrowheads="1"/>
          </p:cNvPicPr>
          <p:nvPr/>
        </p:nvPicPr>
        <p:blipFill>
          <a:blip r:embed="rId3" cstate="print"/>
          <a:srcRect/>
          <a:stretch>
            <a:fillRect/>
          </a:stretch>
        </p:blipFill>
        <p:spPr bwMode="auto">
          <a:xfrm>
            <a:off x="0" y="2571750"/>
            <a:ext cx="4589463" cy="3060700"/>
          </a:xfrm>
          <a:prstGeom prst="rect">
            <a:avLst/>
          </a:prstGeom>
          <a:noFill/>
          <a:ln w="9525">
            <a:noFill/>
            <a:round/>
            <a:headEnd/>
            <a:tailEnd/>
          </a:ln>
        </p:spPr>
      </p:pic>
      <p:pic>
        <p:nvPicPr>
          <p:cNvPr id="19463" name="Picture 6"/>
          <p:cNvPicPr>
            <a:picLocks noChangeAspect="1" noChangeArrowheads="1"/>
          </p:cNvPicPr>
          <p:nvPr/>
        </p:nvPicPr>
        <p:blipFill>
          <a:blip r:embed="rId4" cstate="print"/>
          <a:srcRect/>
          <a:stretch>
            <a:fillRect/>
          </a:stretch>
        </p:blipFill>
        <p:spPr bwMode="auto">
          <a:xfrm>
            <a:off x="4554538" y="2571750"/>
            <a:ext cx="4589462" cy="30607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0482"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20484"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704EF243-D00B-47D1-9C13-01686C8A1187}"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6</a:t>
            </a:fld>
            <a:endParaRPr lang="en-GB" sz="1600" b="1">
              <a:solidFill>
                <a:srgbClr val="FFFFFF"/>
              </a:solidFill>
            </a:endParaRPr>
          </a:p>
        </p:txBody>
      </p:sp>
      <p:sp>
        <p:nvSpPr>
          <p:cNvPr id="20485" name="Text Box 4"/>
          <p:cNvSpPr txBox="1">
            <a:spLocks noChangeArrowheads="1"/>
          </p:cNvSpPr>
          <p:nvPr/>
        </p:nvSpPr>
        <p:spPr bwMode="auto">
          <a:xfrm>
            <a:off x="1476375" y="26035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000000"/>
                </a:solidFill>
              </a:rPr>
              <a:t>Residual Velocity</a:t>
            </a:r>
          </a:p>
        </p:txBody>
      </p:sp>
      <p:pic>
        <p:nvPicPr>
          <p:cNvPr id="20486" name="Picture 5"/>
          <p:cNvPicPr>
            <a:picLocks noChangeAspect="1" noChangeArrowheads="1"/>
          </p:cNvPicPr>
          <p:nvPr/>
        </p:nvPicPr>
        <p:blipFill>
          <a:blip r:embed="rId3" cstate="print"/>
          <a:srcRect/>
          <a:stretch>
            <a:fillRect/>
          </a:stretch>
        </p:blipFill>
        <p:spPr bwMode="auto">
          <a:xfrm>
            <a:off x="1600200" y="1911350"/>
            <a:ext cx="5715000" cy="38036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1506"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21508"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A1B06F4-1FAC-4EA5-A9FB-99D0CE78833A}"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7</a:t>
            </a:fld>
            <a:endParaRPr lang="en-US" sz="1600" b="1">
              <a:solidFill>
                <a:srgbClr val="FFFFFF"/>
              </a:solidFill>
            </a:endParaRPr>
          </a:p>
        </p:txBody>
      </p:sp>
      <p:pic>
        <p:nvPicPr>
          <p:cNvPr id="21509" name="Picture 4"/>
          <p:cNvPicPr>
            <a:picLocks noChangeAspect="1" noChangeArrowheads="1"/>
          </p:cNvPicPr>
          <p:nvPr/>
        </p:nvPicPr>
        <p:blipFill>
          <a:blip r:embed="rId3" cstate="print"/>
          <a:srcRect/>
          <a:stretch>
            <a:fillRect/>
          </a:stretch>
        </p:blipFill>
        <p:spPr bwMode="auto">
          <a:xfrm>
            <a:off x="0" y="1125538"/>
            <a:ext cx="6049963" cy="5187950"/>
          </a:xfrm>
          <a:prstGeom prst="rect">
            <a:avLst/>
          </a:prstGeom>
          <a:noFill/>
          <a:ln w="9525">
            <a:noFill/>
            <a:round/>
            <a:headEnd/>
            <a:tailEnd/>
          </a:ln>
        </p:spPr>
      </p:pic>
      <p:sp>
        <p:nvSpPr>
          <p:cNvPr id="21510" name="Text Box 5"/>
          <p:cNvSpPr txBox="1">
            <a:spLocks noChangeArrowheads="1"/>
          </p:cNvSpPr>
          <p:nvPr/>
        </p:nvSpPr>
        <p:spPr bwMode="auto">
          <a:xfrm>
            <a:off x="1331913" y="0"/>
            <a:ext cx="5832475"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Mass Island Effect in the atmosphere</a:t>
            </a:r>
          </a:p>
        </p:txBody>
      </p:sp>
      <p:sp>
        <p:nvSpPr>
          <p:cNvPr id="21511" name="Text Box 6"/>
          <p:cNvSpPr txBox="1">
            <a:spLocks noChangeArrowheads="1"/>
          </p:cNvSpPr>
          <p:nvPr/>
        </p:nvSpPr>
        <p:spPr bwMode="auto">
          <a:xfrm>
            <a:off x="7019925" y="2060575"/>
            <a:ext cx="1809750" cy="465138"/>
          </a:xfrm>
          <a:prstGeom prst="rect">
            <a:avLst/>
          </a:prstGeom>
          <a:noFill/>
          <a:ln w="9525">
            <a:noFill/>
            <a:round/>
            <a:headEnd/>
            <a:tailEnd/>
          </a:ln>
        </p:spPr>
        <p:txBody>
          <a:bodyPr lIns="90000" tIns="46800" rIns="90000" bIns="46800"/>
          <a:lstStyle/>
          <a:p>
            <a:pPr marL="336550" indent="-336550">
              <a:lnSpc>
                <a:spcPct val="80000"/>
              </a:lnSpc>
              <a:spcBef>
                <a:spcPts val="700"/>
              </a:spcBef>
              <a:buFont typeface="Arial"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GB" sz="2800">
                <a:solidFill>
                  <a:srgbClr val="000000"/>
                </a:solidFill>
              </a:rPr>
              <a:t>Eddies</a:t>
            </a:r>
          </a:p>
        </p:txBody>
      </p:sp>
      <p:sp>
        <p:nvSpPr>
          <p:cNvPr id="21512" name="Oval 7"/>
          <p:cNvSpPr>
            <a:spLocks noChangeArrowheads="1"/>
          </p:cNvSpPr>
          <p:nvPr/>
        </p:nvSpPr>
        <p:spPr bwMode="auto">
          <a:xfrm>
            <a:off x="2555875" y="1484313"/>
            <a:ext cx="288925" cy="144462"/>
          </a:xfrm>
          <a:prstGeom prst="ellipse">
            <a:avLst/>
          </a:prstGeom>
          <a:noFill/>
          <a:ln w="31680">
            <a:solidFill>
              <a:srgbClr val="FF0000"/>
            </a:solidFill>
            <a:miter lim="800000"/>
            <a:headEnd/>
            <a:tailEnd/>
          </a:ln>
        </p:spPr>
        <p:txBody>
          <a:bodyPr wrap="none" anchor="ctr"/>
          <a:lstStyle/>
          <a:p>
            <a:endParaRPr lang="pt-PT"/>
          </a:p>
        </p:txBody>
      </p:sp>
      <p:sp>
        <p:nvSpPr>
          <p:cNvPr id="21513" name="Text Box 8"/>
          <p:cNvSpPr txBox="1">
            <a:spLocks noChangeArrowheads="1"/>
          </p:cNvSpPr>
          <p:nvPr/>
        </p:nvSpPr>
        <p:spPr bwMode="auto">
          <a:xfrm>
            <a:off x="2844800" y="1268413"/>
            <a:ext cx="1333500" cy="460375"/>
          </a:xfrm>
          <a:prstGeom prst="rect">
            <a:avLst/>
          </a:prstGeom>
          <a:noFill/>
          <a:ln w="9525">
            <a:noFill/>
            <a:round/>
            <a:headEnd/>
            <a:tailEnd/>
          </a:ln>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pt-PT" sz="2400" b="1">
                <a:solidFill>
                  <a:srgbClr val="FC2818"/>
                </a:solidFill>
              </a:rPr>
              <a:t>Madeira</a:t>
            </a:r>
          </a:p>
        </p:txBody>
      </p:sp>
      <p:sp>
        <p:nvSpPr>
          <p:cNvPr id="21514" name="Text Box 9"/>
          <p:cNvSpPr txBox="1">
            <a:spLocks noChangeArrowheads="1"/>
          </p:cNvSpPr>
          <p:nvPr/>
        </p:nvSpPr>
        <p:spPr bwMode="auto">
          <a:xfrm>
            <a:off x="7239000" y="5949950"/>
            <a:ext cx="1905000" cy="366713"/>
          </a:xfrm>
          <a:prstGeom prst="rect">
            <a:avLst/>
          </a:prstGeom>
          <a:noFill/>
          <a:ln w="9525">
            <a:noFill/>
            <a:round/>
            <a:headEnd/>
            <a:tailEnd/>
          </a:ln>
        </p:spPr>
        <p:txBody>
          <a:bodyPr lIns="90000" tIns="46800" rIns="90000" bIns="46800">
            <a:spAutoFit/>
          </a:bodyPr>
          <a:lstStyle/>
          <a:p>
            <a:pP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Source: NASA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2530"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cs typeface="Arial" charset="0"/>
              </a:rPr>
              <a:t>© </a:t>
            </a:r>
            <a:r>
              <a:rPr lang="en-US" sz="1600" b="1">
                <a:solidFill>
                  <a:srgbClr val="FFFFFF"/>
                </a:solidFill>
              </a:rPr>
              <a:t>IST 2010</a:t>
            </a:r>
          </a:p>
        </p:txBody>
      </p:sp>
      <p:sp>
        <p:nvSpPr>
          <p:cNvPr id="22532"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503B354-FAC3-414F-B2C8-08B88D66E11D}" type="slidenum">
              <a:rPr lang="en-US"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a:t>
            </a:fld>
            <a:endParaRPr lang="en-US" sz="1600" b="1">
              <a:solidFill>
                <a:srgbClr val="FFFFFF"/>
              </a:solidFill>
            </a:endParaRPr>
          </a:p>
        </p:txBody>
      </p:sp>
      <p:sp>
        <p:nvSpPr>
          <p:cNvPr id="22533" name="Text Box 4"/>
          <p:cNvSpPr txBox="1">
            <a:spLocks noChangeArrowheads="1"/>
          </p:cNvSpPr>
          <p:nvPr/>
        </p:nvSpPr>
        <p:spPr bwMode="auto">
          <a:xfrm>
            <a:off x="1447800" y="457200"/>
            <a:ext cx="5832475" cy="1312863"/>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3D Bathymetry of the Madeira Islands Archipelago</a:t>
            </a:r>
          </a:p>
        </p:txBody>
      </p:sp>
      <p:pic>
        <p:nvPicPr>
          <p:cNvPr id="22534" name="Picture 5"/>
          <p:cNvPicPr>
            <a:picLocks noChangeAspect="1" noChangeArrowheads="1"/>
          </p:cNvPicPr>
          <p:nvPr/>
        </p:nvPicPr>
        <p:blipFill>
          <a:blip r:embed="rId3" cstate="print"/>
          <a:srcRect/>
          <a:stretch>
            <a:fillRect/>
          </a:stretch>
        </p:blipFill>
        <p:spPr bwMode="auto">
          <a:xfrm>
            <a:off x="1295400" y="2667000"/>
            <a:ext cx="6257925" cy="33813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
          <p:cNvSpPr>
            <a:spLocks noGrp="1" noChangeArrowheads="1"/>
          </p:cNvSpPr>
          <p:nvPr>
            <p:ph type="ftr" idx="11"/>
          </p:nvPr>
        </p:nvSpPr>
        <p:spPr>
          <a:ln/>
        </p:spPr>
        <p:txBody>
          <a:bodyPr/>
          <a:lstStyle/>
          <a:p>
            <a:r>
              <a:rPr lang="pt-PT"/>
              <a:t> </a:t>
            </a:r>
            <a:r>
              <a:rPr lang="pt-BR" sz="1400" b="1"/>
              <a:t>ECSA 47 </a:t>
            </a:r>
            <a:r>
              <a:rPr lang="en-GB" sz="1400" b="1"/>
              <a:t>Symposium</a:t>
            </a:r>
          </a:p>
          <a:p>
            <a:r>
              <a:rPr lang="pt-BR" sz="1400" b="1"/>
              <a:t>Figueira da Foz, Portugal, 14-19 </a:t>
            </a:r>
            <a:r>
              <a:rPr lang="en-GB" sz="1400" b="1"/>
              <a:t>September</a:t>
            </a:r>
            <a:r>
              <a:rPr lang="pt-BR" sz="1400" b="1"/>
              <a:t> 2010</a:t>
            </a:r>
            <a:endParaRPr lang="pt-PT" sz="1400" b="1"/>
          </a:p>
        </p:txBody>
      </p:sp>
      <p:sp>
        <p:nvSpPr>
          <p:cNvPr id="23554" name="Text Box 1"/>
          <p:cNvSpPr txBox="1">
            <a:spLocks noChangeArrowheads="1"/>
          </p:cNvSpPr>
          <p:nvPr/>
        </p:nvSpPr>
        <p:spPr bwMode="auto">
          <a:xfrm>
            <a:off x="468313" y="6381750"/>
            <a:ext cx="2132012" cy="579438"/>
          </a:xfrm>
          <a:prstGeom prst="rect">
            <a:avLst/>
          </a:prstGeom>
          <a:noFill/>
          <a:ln w="9525">
            <a:noFill/>
            <a:round/>
            <a:headEnd/>
            <a:tailEnd/>
          </a:ln>
        </p:spPr>
        <p:txBody>
          <a:bodyPr lIns="90000" tIns="46800" rIns="90000" bIns="468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FF"/>
                </a:solidFill>
                <a:cs typeface="Arial" charset="0"/>
              </a:rPr>
              <a:t>© </a:t>
            </a:r>
            <a:r>
              <a:rPr lang="en-GB" sz="1600" b="1">
                <a:solidFill>
                  <a:srgbClr val="FFFFFF"/>
                </a:solidFill>
              </a:rPr>
              <a:t>IST 2010</a:t>
            </a:r>
          </a:p>
        </p:txBody>
      </p:sp>
      <p:sp>
        <p:nvSpPr>
          <p:cNvPr id="23556" name="Text Box 3"/>
          <p:cNvSpPr txBox="1">
            <a:spLocks noChangeArrowheads="1"/>
          </p:cNvSpPr>
          <p:nvPr/>
        </p:nvSpPr>
        <p:spPr bwMode="auto">
          <a:xfrm>
            <a:off x="6588125" y="6381750"/>
            <a:ext cx="2132013" cy="474663"/>
          </a:xfrm>
          <a:prstGeom prst="rect">
            <a:avLst/>
          </a:prstGeom>
          <a:noFill/>
          <a:ln w="9525">
            <a:noFill/>
            <a:round/>
            <a:headEnd/>
            <a:tailEnd/>
          </a:ln>
        </p:spPr>
        <p:txBody>
          <a:bodyPr lIns="90000" tIns="46800" rIns="90000" bIns="46800"/>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F8FDCB5-04C6-41D1-A992-978CDE44ADE3}" type="slidenum">
              <a:rPr lang="en-GB" sz="1600" b="1">
                <a:solidFill>
                  <a:srgbClr val="FFFFFF"/>
                </a:solidFill>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9</a:t>
            </a:fld>
            <a:endParaRPr lang="en-GB" sz="1600" b="1">
              <a:solidFill>
                <a:srgbClr val="FFFFFF"/>
              </a:solidFill>
            </a:endParaRPr>
          </a:p>
        </p:txBody>
      </p:sp>
      <p:grpSp>
        <p:nvGrpSpPr>
          <p:cNvPr id="2" name="Group 4"/>
          <p:cNvGrpSpPr>
            <a:grpSpLocks/>
          </p:cNvGrpSpPr>
          <p:nvPr/>
        </p:nvGrpSpPr>
        <p:grpSpPr bwMode="auto">
          <a:xfrm>
            <a:off x="827088" y="1268413"/>
            <a:ext cx="7432675" cy="5067300"/>
            <a:chOff x="521" y="799"/>
            <a:chExt cx="4682" cy="3192"/>
          </a:xfrm>
        </p:grpSpPr>
        <p:grpSp>
          <p:nvGrpSpPr>
            <p:cNvPr id="23580" name="Group 5"/>
            <p:cNvGrpSpPr>
              <a:grpSpLocks/>
            </p:cNvGrpSpPr>
            <p:nvPr/>
          </p:nvGrpSpPr>
          <p:grpSpPr bwMode="auto">
            <a:xfrm>
              <a:off x="521" y="799"/>
              <a:ext cx="4682" cy="3192"/>
              <a:chOff x="521" y="799"/>
              <a:chExt cx="4682" cy="3192"/>
            </a:xfrm>
          </p:grpSpPr>
          <p:grpSp>
            <p:nvGrpSpPr>
              <p:cNvPr id="23584" name="Group 6"/>
              <p:cNvGrpSpPr>
                <a:grpSpLocks/>
              </p:cNvGrpSpPr>
              <p:nvPr/>
            </p:nvGrpSpPr>
            <p:grpSpPr bwMode="auto">
              <a:xfrm>
                <a:off x="521" y="799"/>
                <a:ext cx="4682" cy="3192"/>
                <a:chOff x="521" y="799"/>
                <a:chExt cx="4682" cy="3192"/>
              </a:xfrm>
            </p:grpSpPr>
            <p:sp>
              <p:nvSpPr>
                <p:cNvPr id="23596" name="Rectangle 7"/>
                <p:cNvSpPr>
                  <a:spLocks noChangeArrowheads="1"/>
                </p:cNvSpPr>
                <p:nvPr/>
              </p:nvSpPr>
              <p:spPr bwMode="auto">
                <a:xfrm>
                  <a:off x="521" y="799"/>
                  <a:ext cx="4683" cy="2237"/>
                </a:xfrm>
                <a:prstGeom prst="rect">
                  <a:avLst/>
                </a:prstGeom>
                <a:solidFill>
                  <a:srgbClr val="99CCFF"/>
                </a:solidFill>
                <a:ln w="9525">
                  <a:noFill/>
                  <a:round/>
                  <a:headEnd/>
                  <a:tailEnd/>
                </a:ln>
              </p:spPr>
              <p:txBody>
                <a:bodyPr wrap="none" anchor="ctr"/>
                <a:lstStyle/>
                <a:p>
                  <a:endParaRPr lang="pt-PT"/>
                </a:p>
              </p:txBody>
            </p:sp>
            <p:sp>
              <p:nvSpPr>
                <p:cNvPr id="23597" name="Rectangle 8"/>
                <p:cNvSpPr>
                  <a:spLocks noChangeArrowheads="1"/>
                </p:cNvSpPr>
                <p:nvPr/>
              </p:nvSpPr>
              <p:spPr bwMode="auto">
                <a:xfrm>
                  <a:off x="521" y="1591"/>
                  <a:ext cx="4683" cy="2401"/>
                </a:xfrm>
                <a:prstGeom prst="rect">
                  <a:avLst/>
                </a:prstGeom>
                <a:solidFill>
                  <a:srgbClr val="333399"/>
                </a:solidFill>
                <a:ln w="9525">
                  <a:noFill/>
                  <a:round/>
                  <a:headEnd/>
                  <a:tailEnd/>
                </a:ln>
              </p:spPr>
              <p:txBody>
                <a:bodyPr wrap="none" anchor="ctr"/>
                <a:lstStyle/>
                <a:p>
                  <a:endParaRPr lang="pt-PT"/>
                </a:p>
              </p:txBody>
            </p:sp>
            <p:sp>
              <p:nvSpPr>
                <p:cNvPr id="23598" name="Rectangle 9"/>
                <p:cNvSpPr>
                  <a:spLocks noChangeArrowheads="1"/>
                </p:cNvSpPr>
                <p:nvPr/>
              </p:nvSpPr>
              <p:spPr bwMode="auto">
                <a:xfrm>
                  <a:off x="521" y="3166"/>
                  <a:ext cx="4683" cy="825"/>
                </a:xfrm>
                <a:prstGeom prst="rect">
                  <a:avLst/>
                </a:prstGeom>
                <a:blipFill dpi="0" rotWithShape="0">
                  <a:blip r:embed="rId3" cstate="print"/>
                  <a:srcRect/>
                  <a:tile tx="0" ty="0" sx="100000" sy="100000" flip="none" algn="tl"/>
                </a:blipFill>
                <a:ln w="9525">
                  <a:noFill/>
                  <a:round/>
                  <a:headEnd/>
                  <a:tailEnd/>
                </a:ln>
              </p:spPr>
              <p:txBody>
                <a:bodyPr wrap="none" anchor="ctr"/>
                <a:lstStyle/>
                <a:p>
                  <a:endParaRPr lang="pt-PT"/>
                </a:p>
              </p:txBody>
            </p:sp>
          </p:grpSp>
          <p:grpSp>
            <p:nvGrpSpPr>
              <p:cNvPr id="23585" name="Group 10"/>
              <p:cNvGrpSpPr>
                <a:grpSpLocks/>
              </p:cNvGrpSpPr>
              <p:nvPr/>
            </p:nvGrpSpPr>
            <p:grpSpPr bwMode="auto">
              <a:xfrm>
                <a:off x="2545" y="1497"/>
                <a:ext cx="2657" cy="426"/>
                <a:chOff x="2545" y="1497"/>
                <a:chExt cx="2657" cy="426"/>
              </a:xfrm>
            </p:grpSpPr>
            <p:grpSp>
              <p:nvGrpSpPr>
                <p:cNvPr id="23586" name="Group 11"/>
                <p:cNvGrpSpPr>
                  <a:grpSpLocks/>
                </p:cNvGrpSpPr>
                <p:nvPr/>
              </p:nvGrpSpPr>
              <p:grpSpPr bwMode="auto">
                <a:xfrm>
                  <a:off x="2626" y="1497"/>
                  <a:ext cx="2576" cy="390"/>
                  <a:chOff x="2626" y="1497"/>
                  <a:chExt cx="2576" cy="390"/>
                </a:xfrm>
              </p:grpSpPr>
              <p:grpSp>
                <p:nvGrpSpPr>
                  <p:cNvPr id="23590" name="Group 12"/>
                  <p:cNvGrpSpPr>
                    <a:grpSpLocks/>
                  </p:cNvGrpSpPr>
                  <p:nvPr/>
                </p:nvGrpSpPr>
                <p:grpSpPr bwMode="auto">
                  <a:xfrm>
                    <a:off x="2626" y="1497"/>
                    <a:ext cx="1287" cy="390"/>
                    <a:chOff x="2626" y="1497"/>
                    <a:chExt cx="1287" cy="390"/>
                  </a:xfrm>
                </p:grpSpPr>
                <p:sp>
                  <p:nvSpPr>
                    <p:cNvPr id="23594" name="AutoShape 13"/>
                    <p:cNvSpPr>
                      <a:spLocks noChangeArrowheads="1"/>
                    </p:cNvSpPr>
                    <p:nvPr/>
                  </p:nvSpPr>
                  <p:spPr bwMode="auto">
                    <a:xfrm>
                      <a:off x="2626" y="1497"/>
                      <a:ext cx="644" cy="387"/>
                    </a:xfrm>
                    <a:prstGeom prst="wave">
                      <a:avLst>
                        <a:gd name="adj1" fmla="val 6481"/>
                        <a:gd name="adj2" fmla="val 0"/>
                      </a:avLst>
                    </a:prstGeom>
                    <a:solidFill>
                      <a:srgbClr val="333399"/>
                    </a:solidFill>
                    <a:ln w="9360">
                      <a:solidFill>
                        <a:srgbClr val="333399"/>
                      </a:solidFill>
                      <a:miter lim="800000"/>
                      <a:headEnd/>
                      <a:tailEnd/>
                    </a:ln>
                  </p:spPr>
                  <p:txBody>
                    <a:bodyPr wrap="none" anchor="ctr"/>
                    <a:lstStyle/>
                    <a:p>
                      <a:endParaRPr lang="pt-PT"/>
                    </a:p>
                  </p:txBody>
                </p:sp>
                <p:sp>
                  <p:nvSpPr>
                    <p:cNvPr id="23595" name="AutoShape 14"/>
                    <p:cNvSpPr>
                      <a:spLocks noChangeArrowheads="1"/>
                    </p:cNvSpPr>
                    <p:nvPr/>
                  </p:nvSpPr>
                  <p:spPr bwMode="auto">
                    <a:xfrm rot="10800000">
                      <a:off x="3270" y="1503"/>
                      <a:ext cx="644" cy="387"/>
                    </a:xfrm>
                    <a:prstGeom prst="wave">
                      <a:avLst>
                        <a:gd name="adj1" fmla="val 6481"/>
                        <a:gd name="adj2" fmla="val 0"/>
                      </a:avLst>
                    </a:prstGeom>
                    <a:solidFill>
                      <a:srgbClr val="333399"/>
                    </a:solidFill>
                    <a:ln w="9360">
                      <a:solidFill>
                        <a:srgbClr val="333399"/>
                      </a:solidFill>
                      <a:miter lim="800000"/>
                      <a:headEnd/>
                      <a:tailEnd/>
                    </a:ln>
                  </p:spPr>
                  <p:txBody>
                    <a:bodyPr rot="10800000" wrap="none" anchor="ctr"/>
                    <a:lstStyle/>
                    <a:p>
                      <a:endParaRPr lang="pt-PT"/>
                    </a:p>
                  </p:txBody>
                </p:sp>
              </p:grpSp>
              <p:grpSp>
                <p:nvGrpSpPr>
                  <p:cNvPr id="23591" name="Group 15"/>
                  <p:cNvGrpSpPr>
                    <a:grpSpLocks/>
                  </p:cNvGrpSpPr>
                  <p:nvPr/>
                </p:nvGrpSpPr>
                <p:grpSpPr bwMode="auto">
                  <a:xfrm>
                    <a:off x="3915" y="1497"/>
                    <a:ext cx="1287" cy="390"/>
                    <a:chOff x="3915" y="1497"/>
                    <a:chExt cx="1287" cy="390"/>
                  </a:xfrm>
                </p:grpSpPr>
                <p:sp>
                  <p:nvSpPr>
                    <p:cNvPr id="23592" name="AutoShape 16"/>
                    <p:cNvSpPr>
                      <a:spLocks noChangeArrowheads="1"/>
                    </p:cNvSpPr>
                    <p:nvPr/>
                  </p:nvSpPr>
                  <p:spPr bwMode="auto">
                    <a:xfrm>
                      <a:off x="3915" y="1497"/>
                      <a:ext cx="644" cy="387"/>
                    </a:xfrm>
                    <a:prstGeom prst="wave">
                      <a:avLst>
                        <a:gd name="adj1" fmla="val 6481"/>
                        <a:gd name="adj2" fmla="val 0"/>
                      </a:avLst>
                    </a:prstGeom>
                    <a:solidFill>
                      <a:srgbClr val="333399"/>
                    </a:solidFill>
                    <a:ln w="9360">
                      <a:solidFill>
                        <a:srgbClr val="333399"/>
                      </a:solidFill>
                      <a:miter lim="800000"/>
                      <a:headEnd/>
                      <a:tailEnd/>
                    </a:ln>
                  </p:spPr>
                  <p:txBody>
                    <a:bodyPr wrap="none" anchor="ctr"/>
                    <a:lstStyle/>
                    <a:p>
                      <a:endParaRPr lang="pt-PT"/>
                    </a:p>
                  </p:txBody>
                </p:sp>
                <p:sp>
                  <p:nvSpPr>
                    <p:cNvPr id="23593" name="AutoShape 17"/>
                    <p:cNvSpPr>
                      <a:spLocks noChangeArrowheads="1"/>
                    </p:cNvSpPr>
                    <p:nvPr/>
                  </p:nvSpPr>
                  <p:spPr bwMode="auto">
                    <a:xfrm rot="10800000">
                      <a:off x="4559" y="1503"/>
                      <a:ext cx="644" cy="387"/>
                    </a:xfrm>
                    <a:prstGeom prst="wave">
                      <a:avLst>
                        <a:gd name="adj1" fmla="val 6481"/>
                        <a:gd name="adj2" fmla="val 0"/>
                      </a:avLst>
                    </a:prstGeom>
                    <a:solidFill>
                      <a:srgbClr val="333399"/>
                    </a:solidFill>
                    <a:ln w="9360">
                      <a:solidFill>
                        <a:srgbClr val="333399"/>
                      </a:solidFill>
                      <a:miter lim="800000"/>
                      <a:headEnd/>
                      <a:tailEnd/>
                    </a:ln>
                  </p:spPr>
                  <p:txBody>
                    <a:bodyPr rot="10800000" wrap="none" anchor="ctr"/>
                    <a:lstStyle/>
                    <a:p>
                      <a:endParaRPr lang="pt-PT"/>
                    </a:p>
                  </p:txBody>
                </p:sp>
              </p:grpSp>
            </p:grpSp>
            <p:grpSp>
              <p:nvGrpSpPr>
                <p:cNvPr id="23587" name="Group 18"/>
                <p:cNvGrpSpPr>
                  <a:grpSpLocks/>
                </p:cNvGrpSpPr>
                <p:nvPr/>
              </p:nvGrpSpPr>
              <p:grpSpPr bwMode="auto">
                <a:xfrm>
                  <a:off x="2545" y="1499"/>
                  <a:ext cx="724" cy="424"/>
                  <a:chOff x="2545" y="1499"/>
                  <a:chExt cx="724" cy="424"/>
                </a:xfrm>
              </p:grpSpPr>
              <p:sp>
                <p:nvSpPr>
                  <p:cNvPr id="23588" name="AutoShape 19"/>
                  <p:cNvSpPr>
                    <a:spLocks noChangeArrowheads="1"/>
                  </p:cNvSpPr>
                  <p:nvPr/>
                </p:nvSpPr>
                <p:spPr bwMode="auto">
                  <a:xfrm rot="10800000">
                    <a:off x="2626" y="1500"/>
                    <a:ext cx="644" cy="386"/>
                  </a:xfrm>
                  <a:prstGeom prst="wave">
                    <a:avLst>
                      <a:gd name="adj1" fmla="val 6481"/>
                      <a:gd name="adj2" fmla="val 0"/>
                    </a:avLst>
                  </a:prstGeom>
                  <a:solidFill>
                    <a:srgbClr val="333399"/>
                  </a:solidFill>
                  <a:ln w="9360">
                    <a:solidFill>
                      <a:srgbClr val="333399"/>
                    </a:solidFill>
                    <a:miter lim="800000"/>
                    <a:headEnd/>
                    <a:tailEnd/>
                  </a:ln>
                </p:spPr>
                <p:txBody>
                  <a:bodyPr rot="10800000" wrap="none" anchor="ctr"/>
                  <a:lstStyle/>
                  <a:p>
                    <a:endParaRPr lang="pt-PT"/>
                  </a:p>
                </p:txBody>
              </p:sp>
              <p:sp>
                <p:nvSpPr>
                  <p:cNvPr id="23589" name="AutoShape 20"/>
                  <p:cNvSpPr>
                    <a:spLocks noChangeArrowheads="1"/>
                  </p:cNvSpPr>
                  <p:nvPr/>
                </p:nvSpPr>
                <p:spPr bwMode="auto">
                  <a:xfrm rot="10800000">
                    <a:off x="2545" y="1539"/>
                    <a:ext cx="644" cy="386"/>
                  </a:xfrm>
                  <a:prstGeom prst="wave">
                    <a:avLst>
                      <a:gd name="adj1" fmla="val 6481"/>
                      <a:gd name="adj2" fmla="val 0"/>
                    </a:avLst>
                  </a:prstGeom>
                  <a:solidFill>
                    <a:srgbClr val="333399"/>
                  </a:solidFill>
                  <a:ln w="9360">
                    <a:solidFill>
                      <a:srgbClr val="333399"/>
                    </a:solidFill>
                    <a:miter lim="800000"/>
                    <a:headEnd/>
                    <a:tailEnd/>
                  </a:ln>
                </p:spPr>
                <p:txBody>
                  <a:bodyPr rot="10800000" wrap="none" anchor="ctr"/>
                  <a:lstStyle/>
                  <a:p>
                    <a:endParaRPr lang="pt-PT"/>
                  </a:p>
                </p:txBody>
              </p:sp>
            </p:grpSp>
          </p:grpSp>
        </p:grpSp>
        <p:grpSp>
          <p:nvGrpSpPr>
            <p:cNvPr id="23581" name="Group 21"/>
            <p:cNvGrpSpPr>
              <a:grpSpLocks/>
            </p:cNvGrpSpPr>
            <p:nvPr/>
          </p:nvGrpSpPr>
          <p:grpSpPr bwMode="auto">
            <a:xfrm>
              <a:off x="521" y="822"/>
              <a:ext cx="1511" cy="850"/>
              <a:chOff x="521" y="822"/>
              <a:chExt cx="1511" cy="850"/>
            </a:xfrm>
          </p:grpSpPr>
          <p:pic>
            <p:nvPicPr>
              <p:cNvPr id="23582" name="Picture 22"/>
              <p:cNvPicPr>
                <a:picLocks noChangeAspect="1" noChangeArrowheads="1"/>
              </p:cNvPicPr>
              <p:nvPr/>
            </p:nvPicPr>
            <p:blipFill>
              <a:blip r:embed="rId4" cstate="print"/>
              <a:srcRect/>
              <a:stretch>
                <a:fillRect/>
              </a:stretch>
            </p:blipFill>
            <p:spPr bwMode="auto">
              <a:xfrm>
                <a:off x="521" y="860"/>
                <a:ext cx="655" cy="628"/>
              </a:xfrm>
              <a:prstGeom prst="rect">
                <a:avLst/>
              </a:prstGeom>
              <a:noFill/>
              <a:ln w="9525">
                <a:noFill/>
                <a:round/>
                <a:headEnd/>
                <a:tailEnd/>
              </a:ln>
            </p:spPr>
          </p:pic>
          <p:pic>
            <p:nvPicPr>
              <p:cNvPr id="23583" name="Picture 23"/>
              <p:cNvPicPr>
                <a:picLocks noChangeAspect="1" noChangeArrowheads="1"/>
              </p:cNvPicPr>
              <p:nvPr/>
            </p:nvPicPr>
            <p:blipFill>
              <a:blip r:embed="rId5" cstate="print"/>
              <a:srcRect/>
              <a:stretch>
                <a:fillRect/>
              </a:stretch>
            </p:blipFill>
            <p:spPr bwMode="auto">
              <a:xfrm>
                <a:off x="924" y="822"/>
                <a:ext cx="1109" cy="851"/>
              </a:xfrm>
              <a:prstGeom prst="rect">
                <a:avLst/>
              </a:prstGeom>
              <a:noFill/>
              <a:ln w="9525">
                <a:noFill/>
                <a:round/>
                <a:headEnd/>
                <a:tailEnd/>
              </a:ln>
            </p:spPr>
          </p:pic>
        </p:grpSp>
      </p:grpSp>
      <p:sp>
        <p:nvSpPr>
          <p:cNvPr id="24600" name="Text Box 24"/>
          <p:cNvSpPr txBox="1">
            <a:spLocks noChangeArrowheads="1"/>
          </p:cNvSpPr>
          <p:nvPr/>
        </p:nvSpPr>
        <p:spPr bwMode="auto">
          <a:xfrm>
            <a:off x="3348038" y="1484313"/>
            <a:ext cx="2049462" cy="457200"/>
          </a:xfrm>
          <a:prstGeom prst="rect">
            <a:avLst/>
          </a:prstGeom>
          <a:noFill/>
          <a:ln w="9525">
            <a:noFill/>
            <a:round/>
            <a:headEnd/>
            <a:tailEnd/>
          </a:ln>
        </p:spPr>
        <p:txBody>
          <a:bodyPr lIns="90000" tIns="46800" rIns="90000" bIns="46800">
            <a:spAutoFit/>
          </a:bodyPr>
          <a:lstStyle/>
          <a:p>
            <a:pPr algn="ct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0000FF"/>
                </a:solidFill>
              </a:rPr>
              <a:t>Atmosphere</a:t>
            </a:r>
          </a:p>
        </p:txBody>
      </p:sp>
      <p:grpSp>
        <p:nvGrpSpPr>
          <p:cNvPr id="11" name="Group 25"/>
          <p:cNvGrpSpPr>
            <a:grpSpLocks/>
          </p:cNvGrpSpPr>
          <p:nvPr/>
        </p:nvGrpSpPr>
        <p:grpSpPr bwMode="auto">
          <a:xfrm>
            <a:off x="1187450" y="3357563"/>
            <a:ext cx="6546850" cy="401637"/>
            <a:chOff x="748" y="2115"/>
            <a:chExt cx="4124" cy="253"/>
          </a:xfrm>
        </p:grpSpPr>
        <p:sp>
          <p:nvSpPr>
            <p:cNvPr id="23577" name="Text Box 26"/>
            <p:cNvSpPr txBox="1">
              <a:spLocks noChangeArrowheads="1"/>
            </p:cNvSpPr>
            <p:nvPr/>
          </p:nvSpPr>
          <p:spPr bwMode="auto">
            <a:xfrm>
              <a:off x="2213" y="2115"/>
              <a:ext cx="1287" cy="251"/>
            </a:xfrm>
            <a:prstGeom prst="rect">
              <a:avLst/>
            </a:prstGeom>
            <a:noFill/>
            <a:ln w="9525">
              <a:noFill/>
              <a:round/>
              <a:headEnd/>
              <a:tailEnd/>
            </a:ln>
          </p:spPr>
          <p:txBody>
            <a:bodyPr lIns="90000" tIns="46800" rIns="90000" bIns="4680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a:solidFill>
                    <a:srgbClr val="FFFFFF"/>
                  </a:solidFill>
                </a:rPr>
                <a:t>Hydrodynamic</a:t>
              </a:r>
            </a:p>
          </p:txBody>
        </p:sp>
        <p:sp>
          <p:nvSpPr>
            <p:cNvPr id="23578" name="Text Box 27"/>
            <p:cNvSpPr txBox="1">
              <a:spLocks noChangeArrowheads="1"/>
            </p:cNvSpPr>
            <p:nvPr/>
          </p:nvSpPr>
          <p:spPr bwMode="auto">
            <a:xfrm>
              <a:off x="3676" y="2118"/>
              <a:ext cx="1197" cy="251"/>
            </a:xfrm>
            <a:prstGeom prst="rect">
              <a:avLst/>
            </a:prstGeom>
            <a:noFill/>
            <a:ln w="9525">
              <a:noFill/>
              <a:round/>
              <a:headEnd/>
              <a:tailEnd/>
            </a:ln>
          </p:spPr>
          <p:txBody>
            <a:bodyPr lIns="90000" tIns="46800" rIns="90000" bIns="4680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a:solidFill>
                    <a:srgbClr val="FFFFFF"/>
                  </a:solidFill>
                </a:rPr>
                <a:t>Turbulence</a:t>
              </a:r>
            </a:p>
          </p:txBody>
        </p:sp>
        <p:sp>
          <p:nvSpPr>
            <p:cNvPr id="23579" name="Text Box 28"/>
            <p:cNvSpPr txBox="1">
              <a:spLocks noChangeArrowheads="1"/>
            </p:cNvSpPr>
            <p:nvPr/>
          </p:nvSpPr>
          <p:spPr bwMode="auto">
            <a:xfrm>
              <a:off x="748" y="2118"/>
              <a:ext cx="1376" cy="251"/>
            </a:xfrm>
            <a:prstGeom prst="rect">
              <a:avLst/>
            </a:prstGeom>
            <a:noFill/>
            <a:ln w="9525">
              <a:noFill/>
              <a:round/>
              <a:headEnd/>
              <a:tailEnd/>
            </a:ln>
          </p:spPr>
          <p:txBody>
            <a:bodyPr lIns="90000" tIns="46800" rIns="90000" bIns="46800">
              <a:spAutoFit/>
            </a:bodyPr>
            <a:lstStyle/>
            <a:p>
              <a:pPr algn="ct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a:solidFill>
                    <a:srgbClr val="FFFFFF"/>
                  </a:solidFill>
                </a:rPr>
                <a:t>WaterProperties</a:t>
              </a:r>
            </a:p>
          </p:txBody>
        </p:sp>
      </p:grpSp>
      <p:grpSp>
        <p:nvGrpSpPr>
          <p:cNvPr id="12" name="Group 29"/>
          <p:cNvGrpSpPr>
            <a:grpSpLocks/>
          </p:cNvGrpSpPr>
          <p:nvPr/>
        </p:nvGrpSpPr>
        <p:grpSpPr bwMode="auto">
          <a:xfrm>
            <a:off x="3132138" y="3786188"/>
            <a:ext cx="2876550" cy="1223962"/>
            <a:chOff x="1973" y="2385"/>
            <a:chExt cx="1812" cy="771"/>
          </a:xfrm>
        </p:grpSpPr>
        <p:sp>
          <p:nvSpPr>
            <p:cNvPr id="23575" name="Text Box 30"/>
            <p:cNvSpPr txBox="1">
              <a:spLocks noChangeArrowheads="1"/>
            </p:cNvSpPr>
            <p:nvPr/>
          </p:nvSpPr>
          <p:spPr bwMode="auto">
            <a:xfrm>
              <a:off x="1973" y="2925"/>
              <a:ext cx="1813" cy="232"/>
            </a:xfrm>
            <a:prstGeom prst="rect">
              <a:avLst/>
            </a:prstGeom>
            <a:solidFill>
              <a:srgbClr val="FF0000"/>
            </a:solidFill>
            <a:ln w="9525">
              <a:noFill/>
              <a:round/>
              <a:headEnd/>
              <a:tailEnd/>
            </a:ln>
          </p:spPr>
          <p:txBody>
            <a:bodyPr lIns="90000" tIns="46800" rIns="90000" bIns="46800">
              <a:spAutoFit/>
            </a:bodyPr>
            <a:lstStyle/>
            <a:p>
              <a:pPr algn="ct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00"/>
                  </a:solidFill>
                </a:rPr>
                <a:t>InterfaceSedimentWater</a:t>
              </a:r>
            </a:p>
          </p:txBody>
        </p:sp>
        <p:sp>
          <p:nvSpPr>
            <p:cNvPr id="23576" name="Line 31"/>
            <p:cNvSpPr>
              <a:spLocks noChangeShapeType="1"/>
            </p:cNvSpPr>
            <p:nvPr/>
          </p:nvSpPr>
          <p:spPr bwMode="auto">
            <a:xfrm flipV="1">
              <a:off x="2793" y="2384"/>
              <a:ext cx="1" cy="521"/>
            </a:xfrm>
            <a:prstGeom prst="line">
              <a:avLst/>
            </a:prstGeom>
            <a:noFill/>
            <a:ln w="57240">
              <a:solidFill>
                <a:srgbClr val="000000"/>
              </a:solidFill>
              <a:miter lim="800000"/>
              <a:headEnd type="triangle" w="med" len="med"/>
              <a:tailEnd type="triangle" w="med" len="med"/>
            </a:ln>
          </p:spPr>
          <p:txBody>
            <a:bodyPr/>
            <a:lstStyle/>
            <a:p>
              <a:endParaRPr lang="pt-PT"/>
            </a:p>
          </p:txBody>
        </p:sp>
      </p:grpSp>
      <p:sp>
        <p:nvSpPr>
          <p:cNvPr id="24608" name="Text Box 32"/>
          <p:cNvSpPr txBox="1">
            <a:spLocks noChangeArrowheads="1"/>
          </p:cNvSpPr>
          <p:nvPr/>
        </p:nvSpPr>
        <p:spPr bwMode="auto">
          <a:xfrm>
            <a:off x="1547813" y="2636838"/>
            <a:ext cx="1408112" cy="306387"/>
          </a:xfrm>
          <a:prstGeom prst="rect">
            <a:avLst/>
          </a:prstGeom>
          <a:noFill/>
          <a:ln w="9525">
            <a:noFill/>
            <a:round/>
            <a:headEnd/>
            <a:tailEnd/>
          </a:ln>
        </p:spPr>
        <p:txBody>
          <a:bodyPr lIns="90000" tIns="46800" rIns="90000" bIns="46800">
            <a:spAutoFit/>
          </a:bodyPr>
          <a:lstStyle/>
          <a:p>
            <a:pPr algn="ctr">
              <a:spcBef>
                <a:spcPts val="8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FFFFFF"/>
                </a:solidFill>
              </a:rPr>
              <a:t>Discharges</a:t>
            </a:r>
          </a:p>
        </p:txBody>
      </p:sp>
      <p:sp>
        <p:nvSpPr>
          <p:cNvPr id="24609" name="Text Box 33"/>
          <p:cNvSpPr txBox="1">
            <a:spLocks noChangeArrowheads="1"/>
          </p:cNvSpPr>
          <p:nvPr/>
        </p:nvSpPr>
        <p:spPr bwMode="auto">
          <a:xfrm>
            <a:off x="6227763" y="3716338"/>
            <a:ext cx="1152525" cy="306387"/>
          </a:xfrm>
          <a:prstGeom prst="rect">
            <a:avLst/>
          </a:prstGeom>
          <a:noFill/>
          <a:ln w="9525">
            <a:noFill/>
            <a:round/>
            <a:headEnd/>
            <a:tailEnd/>
          </a:ln>
        </p:spPr>
        <p:txBody>
          <a:bodyPr lIns="90000" tIns="46800" rIns="90000" bIns="46800">
            <a:spAutoFit/>
          </a:bodyPr>
          <a:lstStyle/>
          <a:p>
            <a:pPr algn="ctr">
              <a:spcBef>
                <a:spcPts val="8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a:solidFill>
                  <a:srgbClr val="FFFF00"/>
                </a:solidFill>
              </a:rPr>
              <a:t>GOTM</a:t>
            </a:r>
          </a:p>
        </p:txBody>
      </p:sp>
      <p:sp>
        <p:nvSpPr>
          <p:cNvPr id="24610" name="Text Box 34"/>
          <p:cNvSpPr txBox="1">
            <a:spLocks noChangeArrowheads="1"/>
          </p:cNvSpPr>
          <p:nvPr/>
        </p:nvSpPr>
        <p:spPr bwMode="auto">
          <a:xfrm>
            <a:off x="5292725" y="1557338"/>
            <a:ext cx="1152525" cy="336550"/>
          </a:xfrm>
          <a:prstGeom prst="rect">
            <a:avLst/>
          </a:prstGeom>
          <a:noFill/>
          <a:ln w="9525">
            <a:noFill/>
            <a:round/>
            <a:headEnd/>
            <a:tailEnd/>
          </a:ln>
        </p:spPr>
        <p:txBody>
          <a:bodyPr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00"/>
                </a:solidFill>
              </a:rPr>
              <a:t>WRF</a:t>
            </a:r>
          </a:p>
        </p:txBody>
      </p:sp>
      <p:grpSp>
        <p:nvGrpSpPr>
          <p:cNvPr id="13" name="Group 35"/>
          <p:cNvGrpSpPr>
            <a:grpSpLocks/>
          </p:cNvGrpSpPr>
          <p:nvPr/>
        </p:nvGrpSpPr>
        <p:grpSpPr bwMode="auto">
          <a:xfrm>
            <a:off x="3203575" y="2205038"/>
            <a:ext cx="2682875" cy="1255712"/>
            <a:chOff x="2018" y="1389"/>
            <a:chExt cx="1690" cy="791"/>
          </a:xfrm>
        </p:grpSpPr>
        <p:sp>
          <p:nvSpPr>
            <p:cNvPr id="23573" name="Text Box 36"/>
            <p:cNvSpPr txBox="1">
              <a:spLocks noChangeArrowheads="1"/>
            </p:cNvSpPr>
            <p:nvPr/>
          </p:nvSpPr>
          <p:spPr bwMode="auto">
            <a:xfrm>
              <a:off x="2018" y="1389"/>
              <a:ext cx="1691" cy="232"/>
            </a:xfrm>
            <a:prstGeom prst="rect">
              <a:avLst/>
            </a:prstGeom>
            <a:solidFill>
              <a:srgbClr val="FF0000"/>
            </a:solidFill>
            <a:ln w="9525">
              <a:noFill/>
              <a:round/>
              <a:headEnd/>
              <a:tailEnd/>
            </a:ln>
          </p:spPr>
          <p:txBody>
            <a:bodyPr lIns="90000" tIns="46800" rIns="90000" bIns="46800">
              <a:spAutoFit/>
            </a:bodyPr>
            <a:lstStyle/>
            <a:p>
              <a:pPr algn="ctr">
                <a:spcBef>
                  <a:spcPts val="11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00"/>
                  </a:solidFill>
                </a:rPr>
                <a:t>InterfaceWaterAir</a:t>
              </a:r>
            </a:p>
          </p:txBody>
        </p:sp>
        <p:sp>
          <p:nvSpPr>
            <p:cNvPr id="23574" name="Line 37"/>
            <p:cNvSpPr>
              <a:spLocks noChangeShapeType="1"/>
            </p:cNvSpPr>
            <p:nvPr/>
          </p:nvSpPr>
          <p:spPr bwMode="auto">
            <a:xfrm flipV="1">
              <a:off x="2784" y="1672"/>
              <a:ext cx="1" cy="510"/>
            </a:xfrm>
            <a:prstGeom prst="line">
              <a:avLst/>
            </a:prstGeom>
            <a:noFill/>
            <a:ln w="57240">
              <a:solidFill>
                <a:srgbClr val="000000"/>
              </a:solidFill>
              <a:miter lim="800000"/>
              <a:headEnd type="triangle" w="med" len="med"/>
              <a:tailEnd type="triangle" w="med" len="med"/>
            </a:ln>
          </p:spPr>
          <p:txBody>
            <a:bodyPr/>
            <a:lstStyle/>
            <a:p>
              <a:endParaRPr lang="pt-PT"/>
            </a:p>
          </p:txBody>
        </p:sp>
      </p:grpSp>
      <p:sp>
        <p:nvSpPr>
          <p:cNvPr id="24614" name="Text Box 38"/>
          <p:cNvSpPr txBox="1">
            <a:spLocks noChangeArrowheads="1"/>
          </p:cNvSpPr>
          <p:nvPr/>
        </p:nvSpPr>
        <p:spPr bwMode="auto">
          <a:xfrm>
            <a:off x="3924300" y="3357563"/>
            <a:ext cx="1152525" cy="457200"/>
          </a:xfrm>
          <a:prstGeom prst="rect">
            <a:avLst/>
          </a:prstGeom>
          <a:noFill/>
          <a:ln w="9525">
            <a:noFill/>
            <a:round/>
            <a:headEnd/>
            <a:tailEnd/>
          </a:ln>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FFFFFF"/>
                </a:solidFill>
              </a:rPr>
              <a:t>Water</a:t>
            </a:r>
          </a:p>
        </p:txBody>
      </p:sp>
      <p:sp>
        <p:nvSpPr>
          <p:cNvPr id="24615" name="Text Box 39"/>
          <p:cNvSpPr txBox="1">
            <a:spLocks noChangeArrowheads="1"/>
          </p:cNvSpPr>
          <p:nvPr/>
        </p:nvSpPr>
        <p:spPr bwMode="auto">
          <a:xfrm>
            <a:off x="3548063" y="5273675"/>
            <a:ext cx="1600200" cy="457200"/>
          </a:xfrm>
          <a:prstGeom prst="rect">
            <a:avLst/>
          </a:prstGeom>
          <a:noFill/>
          <a:ln w="9525">
            <a:noFill/>
            <a:round/>
            <a:headEnd/>
            <a:tailEnd/>
          </a:ln>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b="1">
                <a:solidFill>
                  <a:srgbClr val="800000"/>
                </a:solidFill>
              </a:rPr>
              <a:t>Sediment</a:t>
            </a:r>
          </a:p>
        </p:txBody>
      </p:sp>
      <p:grpSp>
        <p:nvGrpSpPr>
          <p:cNvPr id="14" name="Group 40"/>
          <p:cNvGrpSpPr>
            <a:grpSpLocks/>
          </p:cNvGrpSpPr>
          <p:nvPr/>
        </p:nvGrpSpPr>
        <p:grpSpPr bwMode="auto">
          <a:xfrm>
            <a:off x="6408738" y="1282700"/>
            <a:ext cx="1281112" cy="849313"/>
            <a:chOff x="4037" y="808"/>
            <a:chExt cx="807" cy="535"/>
          </a:xfrm>
        </p:grpSpPr>
        <p:pic>
          <p:nvPicPr>
            <p:cNvPr id="23571" name="Picture 41"/>
            <p:cNvPicPr>
              <a:picLocks noChangeAspect="1" noChangeArrowheads="1"/>
            </p:cNvPicPr>
            <p:nvPr/>
          </p:nvPicPr>
          <p:blipFill>
            <a:blip r:embed="rId6" cstate="print"/>
            <a:srcRect/>
            <a:stretch>
              <a:fillRect/>
            </a:stretch>
          </p:blipFill>
          <p:spPr bwMode="auto">
            <a:xfrm>
              <a:off x="4037" y="808"/>
              <a:ext cx="596" cy="419"/>
            </a:xfrm>
            <a:prstGeom prst="rect">
              <a:avLst/>
            </a:prstGeom>
            <a:noFill/>
            <a:ln w="9525">
              <a:noFill/>
              <a:round/>
              <a:headEnd/>
              <a:tailEnd/>
            </a:ln>
          </p:spPr>
        </p:pic>
        <p:pic>
          <p:nvPicPr>
            <p:cNvPr id="23572" name="Picture 42"/>
            <p:cNvPicPr>
              <a:picLocks noChangeAspect="1" noChangeArrowheads="1"/>
            </p:cNvPicPr>
            <p:nvPr/>
          </p:nvPicPr>
          <p:blipFill>
            <a:blip r:embed="rId6" cstate="print"/>
            <a:srcRect/>
            <a:stretch>
              <a:fillRect/>
            </a:stretch>
          </p:blipFill>
          <p:spPr bwMode="auto">
            <a:xfrm>
              <a:off x="4249" y="925"/>
              <a:ext cx="596" cy="419"/>
            </a:xfrm>
            <a:prstGeom prst="rect">
              <a:avLst/>
            </a:prstGeom>
            <a:noFill/>
            <a:ln w="9525">
              <a:noFill/>
              <a:round/>
              <a:headEnd/>
              <a:tailEnd/>
            </a:ln>
          </p:spPr>
        </p:pic>
      </p:grpSp>
      <p:sp>
        <p:nvSpPr>
          <p:cNvPr id="24619" name="Text Box 43"/>
          <p:cNvSpPr txBox="1">
            <a:spLocks noChangeArrowheads="1"/>
          </p:cNvSpPr>
          <p:nvPr/>
        </p:nvSpPr>
        <p:spPr bwMode="auto">
          <a:xfrm>
            <a:off x="1476375" y="3716338"/>
            <a:ext cx="1152525" cy="336550"/>
          </a:xfrm>
          <a:prstGeom prst="rect">
            <a:avLst/>
          </a:prstGeom>
          <a:noFill/>
          <a:ln w="9525">
            <a:noFill/>
            <a:round/>
            <a:headEnd/>
            <a:tailEnd/>
          </a:ln>
        </p:spPr>
        <p:txBody>
          <a:bodyPr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00"/>
                </a:solidFill>
              </a:rPr>
              <a:t>Mercator</a:t>
            </a:r>
          </a:p>
        </p:txBody>
      </p:sp>
      <p:sp>
        <p:nvSpPr>
          <p:cNvPr id="23569" name="Rectangle 44"/>
          <p:cNvSpPr>
            <a:spLocks noChangeArrowheads="1"/>
          </p:cNvSpPr>
          <p:nvPr/>
        </p:nvSpPr>
        <p:spPr bwMode="auto">
          <a:xfrm>
            <a:off x="971550" y="115888"/>
            <a:ext cx="6481763" cy="1143000"/>
          </a:xfrm>
          <a:prstGeom prst="rect">
            <a:avLst/>
          </a:prstGeom>
          <a:noFill/>
          <a:ln w="9525">
            <a:noFill/>
            <a:round/>
            <a:headEnd/>
            <a:tailEnd/>
          </a:ln>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a:solidFill>
                  <a:srgbClr val="000000"/>
                </a:solidFill>
              </a:rPr>
              <a:t>Coupled Atmospheric-Hydrodynamical model</a:t>
            </a:r>
          </a:p>
        </p:txBody>
      </p:sp>
      <p:sp>
        <p:nvSpPr>
          <p:cNvPr id="24621" name="Text Box 45"/>
          <p:cNvSpPr txBox="1">
            <a:spLocks noChangeArrowheads="1"/>
          </p:cNvSpPr>
          <p:nvPr/>
        </p:nvSpPr>
        <p:spPr bwMode="auto">
          <a:xfrm>
            <a:off x="1476375" y="4076700"/>
            <a:ext cx="1152525" cy="336550"/>
          </a:xfrm>
          <a:prstGeom prst="rect">
            <a:avLst/>
          </a:prstGeom>
          <a:noFill/>
          <a:ln w="9525">
            <a:noFill/>
            <a:round/>
            <a:headEnd/>
            <a:tailEnd/>
          </a:ln>
        </p:spPr>
        <p:txBody>
          <a:bodyPr lIns="90000" tIns="46800" rIns="90000" bIns="46800">
            <a:spAutoFit/>
          </a:bodyPr>
          <a:lstStyle/>
          <a:p>
            <a:pPr algn="ctr">
              <a:spcBef>
                <a:spcPts val="10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a:solidFill>
                  <a:srgbClr val="FFFF00"/>
                </a:solidFill>
              </a:rPr>
              <a:t>WOA05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fill="hold" nodeType="withEffect">
                                  <p:stCondLst>
                                    <p:cond delay="0"/>
                                  </p:stCondLst>
                                  <p:iterate type="lt">
                                    <p:tmPct val="5000"/>
                                  </p:iterate>
                                  <p:childTnLst>
                                    <p:set>
                                      <p:cBhvr additive="repl">
                                        <p:cTn id="6" dur="1" fill="hold">
                                          <p:stCondLst>
                                            <p:cond delay="0"/>
                                          </p:stCondLst>
                                        </p:cTn>
                                        <p:tgtEl>
                                          <p:spTgt spid="2"/>
                                        </p:tgtEl>
                                        <p:attrNameLst>
                                          <p:attrName>style.visibility</p:attrName>
                                        </p:attrNameLst>
                                      </p:cBhvr>
                                      <p:to>
                                        <p:strVal val="visible"/>
                                      </p:to>
                                    </p:set>
                                    <p:anim calcmode="lin" valueType="num">
                                      <p:cBhvr additive="repl">
                                        <p:cTn id="7" dur="1000" fill="hold"/>
                                        <p:tgtEl>
                                          <p:spTgt spid="2"/>
                                        </p:tgtEl>
                                        <p:attrNameLst>
                                          <p:attrName>ppt_w</p:attrName>
                                        </p:attrNameLst>
                                      </p:cBhvr>
                                      <p:tavLst>
                                        <p:tav>
                                          <p:val>
                                            <p:fltVal val="0"/>
                                          </p:val>
                                        </p:tav>
                                        <p:tav>
                                          <p:val>
                                            <p:strVal val="#ppt_w"/>
                                          </p:val>
                                        </p:tav>
                                      </p:tavLst>
                                    </p:anim>
                                    <p:anim calcmode="lin" valueType="num">
                                      <p:cBhvr additive="repl">
                                        <p:cTn id="8" dur="1000" fill="hold"/>
                                        <p:tgtEl>
                                          <p:spTgt spid="2"/>
                                        </p:tgtEl>
                                        <p:attrNameLst>
                                          <p:attrName>ppt_h</p:attrName>
                                        </p:attrNameLst>
                                      </p:cBhvr>
                                      <p:tavLst>
                                        <p:tav>
                                          <p:val>
                                            <p:fltVal val="0"/>
                                          </p:val>
                                        </p:tav>
                                        <p:tav>
                                          <p:val>
                                            <p:strVal val="#ppt_h"/>
                                          </p:val>
                                        </p:tav>
                                      </p:tavLst>
                                    </p:anim>
                                    <p:anim calcmode="lin" valueType="num">
                                      <p:cBhvr additive="repl">
                                        <p:cTn id="9" dur="1000" fill="hold"/>
                                        <p:tgtEl>
                                          <p:spTgt spid="2"/>
                                        </p:tgtEl>
                                        <p:attrNameLst>
                                          <p:attrName>r</p:attrName>
                                        </p:attrNameLst>
                                      </p:cBhvr>
                                      <p:tavLst>
                                        <p:tav>
                                          <p:val>
                                            <p:strVal val="90"/>
                                          </p:val>
                                        </p:tav>
                                        <p:tav>
                                          <p:val>
                                            <p:strVal val="0"/>
                                          </p:val>
                                        </p:tav>
                                      </p:tavLst>
                                    </p:anim>
                                    <p:animEffect transition="in" filter="fade">
                                      <p:cBhvr additive="repl">
                                        <p:cTn id="10" dur="1000"/>
                                        <p:tgtEl>
                                          <p:spTgt spid="2"/>
                                        </p:tgtEl>
                                      </p:cBhvr>
                                    </p:animEffect>
                                  </p:childTnLst>
                                </p:cTn>
                              </p:par>
                              <p:par>
                                <p:cTn id="11" presetID="31" presetClass="entr" fill="hold" nodeType="withEffect">
                                  <p:stCondLst>
                                    <p:cond delay="0"/>
                                  </p:stCondLst>
                                  <p:iterate type="lt">
                                    <p:tmPct val="5000"/>
                                  </p:iterate>
                                  <p:childTnLst>
                                    <p:set>
                                      <p:cBhvr additive="repl">
                                        <p:cTn id="12" dur="1" fill="hold">
                                          <p:stCondLst>
                                            <p:cond delay="0"/>
                                          </p:stCondLst>
                                        </p:cTn>
                                        <p:tgtEl>
                                          <p:spTgt spid="14"/>
                                        </p:tgtEl>
                                        <p:attrNameLst>
                                          <p:attrName>style.visibility</p:attrName>
                                        </p:attrNameLst>
                                      </p:cBhvr>
                                      <p:to>
                                        <p:strVal val="visible"/>
                                      </p:to>
                                    </p:set>
                                    <p:anim calcmode="lin" valueType="num">
                                      <p:cBhvr additive="repl">
                                        <p:cTn id="13" dur="1000" fill="hold"/>
                                        <p:tgtEl>
                                          <p:spTgt spid="14"/>
                                        </p:tgtEl>
                                        <p:attrNameLst>
                                          <p:attrName>ppt_w</p:attrName>
                                        </p:attrNameLst>
                                      </p:cBhvr>
                                      <p:tavLst>
                                        <p:tav>
                                          <p:val>
                                            <p:fltVal val="0"/>
                                          </p:val>
                                        </p:tav>
                                        <p:tav>
                                          <p:val>
                                            <p:strVal val="#ppt_w"/>
                                          </p:val>
                                        </p:tav>
                                      </p:tavLst>
                                    </p:anim>
                                    <p:anim calcmode="lin" valueType="num">
                                      <p:cBhvr additive="repl">
                                        <p:cTn id="14" dur="1000" fill="hold"/>
                                        <p:tgtEl>
                                          <p:spTgt spid="14"/>
                                        </p:tgtEl>
                                        <p:attrNameLst>
                                          <p:attrName>ppt_h</p:attrName>
                                        </p:attrNameLst>
                                      </p:cBhvr>
                                      <p:tavLst>
                                        <p:tav>
                                          <p:val>
                                            <p:fltVal val="0"/>
                                          </p:val>
                                        </p:tav>
                                        <p:tav>
                                          <p:val>
                                            <p:strVal val="#ppt_h"/>
                                          </p:val>
                                        </p:tav>
                                      </p:tavLst>
                                    </p:anim>
                                    <p:anim calcmode="lin" valueType="num">
                                      <p:cBhvr additive="repl">
                                        <p:cTn id="15" dur="1000" fill="hold"/>
                                        <p:tgtEl>
                                          <p:spTgt spid="14"/>
                                        </p:tgtEl>
                                        <p:attrNameLst>
                                          <p:attrName>r</p:attrName>
                                        </p:attrNameLst>
                                      </p:cBhvr>
                                      <p:tavLst>
                                        <p:tav>
                                          <p:val>
                                            <p:strVal val="90"/>
                                          </p:val>
                                        </p:tav>
                                        <p:tav>
                                          <p:val>
                                            <p:strVal val="0"/>
                                          </p:val>
                                        </p:tav>
                                      </p:tavLst>
                                    </p:anim>
                                    <p:animEffect transition="in" filter="fade">
                                      <p:cBhvr additive="repl">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fill="hold" nodeType="clickEffect">
                                  <p:stCondLst>
                                    <p:cond delay="0"/>
                                  </p:stCondLst>
                                  <p:childTnLst>
                                    <p:set>
                                      <p:cBhvr additive="repl">
                                        <p:cTn id="20" dur="1" fill="hold">
                                          <p:stCondLst>
                                            <p:cond delay="0"/>
                                          </p:stCondLst>
                                        </p:cTn>
                                        <p:tgtEl>
                                          <p:spTgt spid="13"/>
                                        </p:tgtEl>
                                        <p:attrNameLst>
                                          <p:attrName>style.visibility</p:attrName>
                                        </p:attrNameLst>
                                      </p:cBhvr>
                                      <p:to>
                                        <p:strVal val="visible"/>
                                      </p:to>
                                    </p:set>
                                    <p:animEffect transition="in" filter="fade">
                                      <p:cBhvr additive="repl">
                                        <p:cTn id="21" dur="1000"/>
                                        <p:tgtEl>
                                          <p:spTgt spid="13"/>
                                        </p:tgtEl>
                                      </p:cBhvr>
                                    </p:animEffect>
                                    <p:anim calcmode="lin" valueType="num">
                                      <p:cBhvr additive="repl">
                                        <p:cTn id="22" dur="1000" fill="hold"/>
                                        <p:tgtEl>
                                          <p:spTgt spid="13"/>
                                        </p:tgtEl>
                                        <p:attrNameLst>
                                          <p:attrName>ppt_x</p:attrName>
                                        </p:attrNameLst>
                                      </p:cBhvr>
                                      <p:tavLst>
                                        <p:tav>
                                          <p:val>
                                            <p:strVal val="#ppt_x"/>
                                          </p:val>
                                        </p:tav>
                                        <p:tav>
                                          <p:val>
                                            <p:strVal val="#ppt_x"/>
                                          </p:val>
                                        </p:tav>
                                      </p:tavLst>
                                    </p:anim>
                                    <p:anim calcmode="lin" valueType="num">
                                      <p:cBhvr additive="repl">
                                        <p:cTn id="23" dur="1000" fill="hold"/>
                                        <p:tgtEl>
                                          <p:spTgt spid="13"/>
                                        </p:tgtEl>
                                        <p:attrNameLst>
                                          <p:attrName>ppt_y</p:attrName>
                                        </p:attrNameLst>
                                      </p:cBhvr>
                                      <p:tavLst>
                                        <p:tav>
                                          <p:val>
                                            <p:strVal val="#ppt_y-.1"/>
                                          </p:val>
                                        </p:tav>
                                        <p:tav>
                                          <p:val>
                                            <p:strVal val="#ppt_y"/>
                                          </p:val>
                                        </p:tav>
                                      </p:tavLst>
                                    </p:anim>
                                  </p:childTnLst>
                                </p:cTn>
                              </p:par>
                              <p:par>
                                <p:cTn id="24" presetID="42" presetClass="entr" fill="hold" nodeType="withEffect">
                                  <p:stCondLst>
                                    <p:cond delay="0"/>
                                  </p:stCondLst>
                                  <p:childTnLst>
                                    <p:set>
                                      <p:cBhvr additive="repl">
                                        <p:cTn id="25" dur="1" fill="hold">
                                          <p:stCondLst>
                                            <p:cond delay="0"/>
                                          </p:stCondLst>
                                        </p:cTn>
                                        <p:tgtEl>
                                          <p:spTgt spid="12"/>
                                        </p:tgtEl>
                                        <p:attrNameLst>
                                          <p:attrName>style.visibility</p:attrName>
                                        </p:attrNameLst>
                                      </p:cBhvr>
                                      <p:to>
                                        <p:strVal val="visible"/>
                                      </p:to>
                                    </p:set>
                                    <p:animEffect transition="in" filter="fade">
                                      <p:cBhvr additive="repl">
                                        <p:cTn id="26" dur="1000"/>
                                        <p:tgtEl>
                                          <p:spTgt spid="12"/>
                                        </p:tgtEl>
                                      </p:cBhvr>
                                    </p:animEffect>
                                    <p:anim calcmode="lin" valueType="num">
                                      <p:cBhvr additive="repl">
                                        <p:cTn id="27" dur="1000" fill="hold"/>
                                        <p:tgtEl>
                                          <p:spTgt spid="12"/>
                                        </p:tgtEl>
                                        <p:attrNameLst>
                                          <p:attrName>ppt_x</p:attrName>
                                        </p:attrNameLst>
                                      </p:cBhvr>
                                      <p:tavLst>
                                        <p:tav>
                                          <p:val>
                                            <p:strVal val="#ppt_x"/>
                                          </p:val>
                                        </p:tav>
                                        <p:tav>
                                          <p:val>
                                            <p:strVal val="#ppt_x"/>
                                          </p:val>
                                        </p:tav>
                                      </p:tavLst>
                                    </p:anim>
                                    <p:anim calcmode="lin" valueType="num">
                                      <p:cBhvr additive="repl">
                                        <p:cTn id="28" dur="1000" fill="hold"/>
                                        <p:tgtEl>
                                          <p:spTgt spid="12"/>
                                        </p:tgtEl>
                                        <p:attrNameLst>
                                          <p:attrName>ppt_y</p:attrName>
                                        </p:attrNameLst>
                                      </p:cBhvr>
                                      <p:tavLst>
                                        <p:tav>
                                          <p:val>
                                            <p:strVal val="#ppt_y+.1"/>
                                          </p:val>
                                        </p:tav>
                                        <p:tav>
                                          <p:val>
                                            <p:strVal val="#ppt_y"/>
                                          </p:val>
                                        </p:tav>
                                      </p:tavLst>
                                    </p:anim>
                                  </p:childTnLst>
                                </p:cTn>
                              </p:par>
                            </p:childTnLst>
                          </p:cTn>
                        </p:par>
                        <p:par>
                          <p:cTn id="29" fill="hold">
                            <p:stCondLst>
                              <p:cond delay="1000"/>
                            </p:stCondLst>
                            <p:childTnLst>
                              <p:par>
                                <p:cTn id="30" presetID="23" presetClass="entr" presetSubtype="16" fill="hold" nodeType="afterEffect">
                                  <p:stCondLst>
                                    <p:cond delay="0"/>
                                  </p:stCondLst>
                                  <p:childTnLst>
                                    <p:set>
                                      <p:cBhvr additive="repl">
                                        <p:cTn id="31" dur="1" fill="hold">
                                          <p:stCondLst>
                                            <p:cond delay="0"/>
                                          </p:stCondLst>
                                        </p:cTn>
                                        <p:tgtEl>
                                          <p:spTgt spid="24600"/>
                                        </p:tgtEl>
                                        <p:attrNameLst>
                                          <p:attrName>style.visibility</p:attrName>
                                        </p:attrNameLst>
                                      </p:cBhvr>
                                      <p:to>
                                        <p:strVal val="visible"/>
                                      </p:to>
                                    </p:set>
                                    <p:anim calcmode="lin" valueType="num">
                                      <p:cBhvr additive="repl">
                                        <p:cTn id="32" dur="500" fill="hold"/>
                                        <p:tgtEl>
                                          <p:spTgt spid="24600"/>
                                        </p:tgtEl>
                                        <p:attrNameLst>
                                          <p:attrName>ppt_w</p:attrName>
                                        </p:attrNameLst>
                                      </p:cBhvr>
                                      <p:tavLst>
                                        <p:tav>
                                          <p:val>
                                            <p:fltVal val="0"/>
                                          </p:val>
                                        </p:tav>
                                        <p:tav>
                                          <p:val>
                                            <p:strVal val="#ppt_w"/>
                                          </p:val>
                                        </p:tav>
                                      </p:tavLst>
                                    </p:anim>
                                    <p:anim calcmode="lin" valueType="num">
                                      <p:cBhvr additive="repl">
                                        <p:cTn id="33" dur="500" fill="hold"/>
                                        <p:tgtEl>
                                          <p:spTgt spid="24600"/>
                                        </p:tgtEl>
                                        <p:attrNameLst>
                                          <p:attrName>ppt_h</p:attrName>
                                        </p:attrNameLst>
                                      </p:cBhvr>
                                      <p:tavLst>
                                        <p:tav>
                                          <p:val>
                                            <p:fltVal val="0"/>
                                          </p:val>
                                        </p:tav>
                                        <p:tav>
                                          <p:val>
                                            <p:strVal val="#ppt_h"/>
                                          </p:val>
                                        </p:tav>
                                      </p:tavLst>
                                    </p:anim>
                                  </p:childTnLst>
                                </p:cTn>
                              </p:par>
                              <p:par>
                                <p:cTn id="34" presetID="23" presetClass="entr" presetSubtype="16" fill="hold" nodeType="withEffect">
                                  <p:stCondLst>
                                    <p:cond delay="0"/>
                                  </p:stCondLst>
                                  <p:childTnLst>
                                    <p:set>
                                      <p:cBhvr additive="repl">
                                        <p:cTn id="35" dur="1" fill="hold">
                                          <p:stCondLst>
                                            <p:cond delay="0"/>
                                          </p:stCondLst>
                                        </p:cTn>
                                        <p:tgtEl>
                                          <p:spTgt spid="24614"/>
                                        </p:tgtEl>
                                        <p:attrNameLst>
                                          <p:attrName>style.visibility</p:attrName>
                                        </p:attrNameLst>
                                      </p:cBhvr>
                                      <p:to>
                                        <p:strVal val="visible"/>
                                      </p:to>
                                    </p:set>
                                    <p:anim calcmode="lin" valueType="num">
                                      <p:cBhvr additive="repl">
                                        <p:cTn id="36" dur="500" fill="hold"/>
                                        <p:tgtEl>
                                          <p:spTgt spid="24614"/>
                                        </p:tgtEl>
                                        <p:attrNameLst>
                                          <p:attrName>ppt_w</p:attrName>
                                        </p:attrNameLst>
                                      </p:cBhvr>
                                      <p:tavLst>
                                        <p:tav>
                                          <p:val>
                                            <p:fltVal val="0"/>
                                          </p:val>
                                        </p:tav>
                                        <p:tav>
                                          <p:val>
                                            <p:strVal val="#ppt_w"/>
                                          </p:val>
                                        </p:tav>
                                      </p:tavLst>
                                    </p:anim>
                                    <p:anim calcmode="lin" valueType="num">
                                      <p:cBhvr additive="repl">
                                        <p:cTn id="37" dur="500" fill="hold"/>
                                        <p:tgtEl>
                                          <p:spTgt spid="24614"/>
                                        </p:tgtEl>
                                        <p:attrNameLst>
                                          <p:attrName>ppt_h</p:attrName>
                                        </p:attrNameLst>
                                      </p:cBhvr>
                                      <p:tavLst>
                                        <p:tav>
                                          <p:val>
                                            <p:fltVal val="0"/>
                                          </p:val>
                                        </p:tav>
                                        <p:tav>
                                          <p:val>
                                            <p:strVal val="#ppt_h"/>
                                          </p:val>
                                        </p:tav>
                                      </p:tavLst>
                                    </p:anim>
                                  </p:childTnLst>
                                </p:cTn>
                              </p:par>
                              <p:par>
                                <p:cTn id="38" presetID="23" presetClass="entr" presetSubtype="16" fill="hold" nodeType="withEffect">
                                  <p:stCondLst>
                                    <p:cond delay="0"/>
                                  </p:stCondLst>
                                  <p:childTnLst>
                                    <p:set>
                                      <p:cBhvr additive="repl">
                                        <p:cTn id="39" dur="1" fill="hold">
                                          <p:stCondLst>
                                            <p:cond delay="0"/>
                                          </p:stCondLst>
                                        </p:cTn>
                                        <p:tgtEl>
                                          <p:spTgt spid="24615"/>
                                        </p:tgtEl>
                                        <p:attrNameLst>
                                          <p:attrName>style.visibility</p:attrName>
                                        </p:attrNameLst>
                                      </p:cBhvr>
                                      <p:to>
                                        <p:strVal val="visible"/>
                                      </p:to>
                                    </p:set>
                                    <p:anim calcmode="lin" valueType="num">
                                      <p:cBhvr additive="repl">
                                        <p:cTn id="40" dur="500" fill="hold"/>
                                        <p:tgtEl>
                                          <p:spTgt spid="24615"/>
                                        </p:tgtEl>
                                        <p:attrNameLst>
                                          <p:attrName>ppt_w</p:attrName>
                                        </p:attrNameLst>
                                      </p:cBhvr>
                                      <p:tavLst>
                                        <p:tav>
                                          <p:val>
                                            <p:fltVal val="0"/>
                                          </p:val>
                                        </p:tav>
                                        <p:tav>
                                          <p:val>
                                            <p:strVal val="#ppt_w"/>
                                          </p:val>
                                        </p:tav>
                                      </p:tavLst>
                                    </p:anim>
                                    <p:anim calcmode="lin" valueType="num">
                                      <p:cBhvr additive="repl">
                                        <p:cTn id="41" dur="500" fill="hold"/>
                                        <p:tgtEl>
                                          <p:spTgt spid="24615"/>
                                        </p:tgtEl>
                                        <p:attrNameLst>
                                          <p:attrName>ppt_h</p:attrName>
                                        </p:attrNameLst>
                                      </p:cBhvr>
                                      <p:tavLst>
                                        <p:tav>
                                          <p:val>
                                            <p:fltVal val="0"/>
                                          </p:val>
                                        </p:tav>
                                        <p:tav>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additive="repl">
                                        <p:cTn id="45" dur="1" fill="hold">
                                          <p:stCondLst>
                                            <p:cond delay="0"/>
                                          </p:stCondLst>
                                        </p:cTn>
                                        <p:tgtEl>
                                          <p:spTgt spid="11"/>
                                        </p:tgtEl>
                                        <p:attrNameLst>
                                          <p:attrName>style.visibility</p:attrName>
                                        </p:attrNameLst>
                                      </p:cBhvr>
                                      <p:to>
                                        <p:strVal val="visible"/>
                                      </p:to>
                                    </p:set>
                                    <p:anim calcmode="lin" valueType="num">
                                      <p:cBhvr additive="repl">
                                        <p:cTn id="46" dur="500" fill="hold"/>
                                        <p:tgtEl>
                                          <p:spTgt spid="11"/>
                                        </p:tgtEl>
                                        <p:attrNameLst>
                                          <p:attrName>ppt_w</p:attrName>
                                        </p:attrNameLst>
                                      </p:cBhvr>
                                      <p:tavLst>
                                        <p:tav>
                                          <p:val>
                                            <p:fltVal val="0"/>
                                          </p:val>
                                        </p:tav>
                                        <p:tav>
                                          <p:val>
                                            <p:strVal val="#ppt_w"/>
                                          </p:val>
                                        </p:tav>
                                      </p:tavLst>
                                    </p:anim>
                                    <p:anim calcmode="lin" valueType="num">
                                      <p:cBhvr additive="repl">
                                        <p:cTn id="47" dur="500" fill="hold"/>
                                        <p:tgtEl>
                                          <p:spTgt spid="11"/>
                                        </p:tgtEl>
                                        <p:attrNameLst>
                                          <p:attrName>ppt_h</p:attrName>
                                        </p:attrNameLst>
                                      </p:cBhvr>
                                      <p:tavLst>
                                        <p:tav>
                                          <p:val>
                                            <p:fltVal val="0"/>
                                          </p:val>
                                        </p:tav>
                                        <p:tav>
                                          <p:val>
                                            <p:strVal val="#ppt_h"/>
                                          </p:val>
                                        </p:tav>
                                      </p:tavLst>
                                    </p:anim>
                                  </p:childTnLst>
                                </p:cTn>
                              </p:par>
                              <p:par>
                                <p:cTn id="48" presetID="10" presetClass="exit" fill="hold" nodeType="withEffect">
                                  <p:stCondLst>
                                    <p:cond delay="0"/>
                                  </p:stCondLst>
                                  <p:childTnLst>
                                    <p:animEffect transition="out" filter="fade">
                                      <p:cBhvr additive="repl">
                                        <p:cTn id="49" dur="2000"/>
                                        <p:tgtEl>
                                          <p:spTgt spid="24614"/>
                                        </p:tgtEl>
                                      </p:cBhvr>
                                    </p:animEffect>
                                    <p:set>
                                      <p:cBhvr additive="repl">
                                        <p:cTn id="50" dur="1" fill="hold">
                                          <p:stCondLst>
                                            <p:cond delay="0"/>
                                          </p:stCondLst>
                                        </p:cTn>
                                        <p:tgtEl>
                                          <p:spTgt spid="24614"/>
                                        </p:tgtEl>
                                        <p:attrNameLst>
                                          <p:attrName>style.visibility</p:attrName>
                                        </p:attrNameLst>
                                      </p:cBhvr>
                                      <p:to>
                                        <p:strVal val="hidden"/>
                                      </p:to>
                                    </p:set>
                                  </p:childTnLst>
                                </p:cTn>
                              </p:par>
                              <p:par>
                                <p:cTn id="51" presetID="10" presetClass="exit" fill="hold" nodeType="withEffect">
                                  <p:stCondLst>
                                    <p:cond delay="0"/>
                                  </p:stCondLst>
                                  <p:childTnLst>
                                    <p:animEffect transition="out" filter="fade">
                                      <p:cBhvr additive="repl">
                                        <p:cTn id="52" dur="2000"/>
                                        <p:tgtEl>
                                          <p:spTgt spid="24615"/>
                                        </p:tgtEl>
                                      </p:cBhvr>
                                    </p:animEffect>
                                    <p:set>
                                      <p:cBhvr additive="repl">
                                        <p:cTn id="53" dur="1" fill="hold">
                                          <p:stCondLst>
                                            <p:cond delay="0"/>
                                          </p:stCondLst>
                                        </p:cTn>
                                        <p:tgtEl>
                                          <p:spTgt spid="24615"/>
                                        </p:tgtEl>
                                        <p:attrNameLst>
                                          <p:attrName>style.visibility</p:attrName>
                                        </p:attrNameLst>
                                      </p:cBhvr>
                                      <p:to>
                                        <p:strVal val="hidden"/>
                                      </p:to>
                                    </p:set>
                                  </p:childTnLst>
                                </p:cTn>
                              </p:par>
                            </p:childTnLst>
                          </p:cTn>
                        </p:par>
                        <p:par>
                          <p:cTn id="54" fill="hold">
                            <p:stCondLst>
                              <p:cond delay="2000"/>
                            </p:stCondLst>
                            <p:childTnLst>
                              <p:par>
                                <p:cTn id="55" presetID="29" presetClass="entr" fill="hold" nodeType="afterEffect">
                                  <p:stCondLst>
                                    <p:cond delay="0"/>
                                  </p:stCondLst>
                                  <p:childTnLst>
                                    <p:set>
                                      <p:cBhvr additive="repl">
                                        <p:cTn id="56" dur="1" fill="hold">
                                          <p:stCondLst>
                                            <p:cond delay="0"/>
                                          </p:stCondLst>
                                        </p:cTn>
                                        <p:tgtEl>
                                          <p:spTgt spid="24608"/>
                                        </p:tgtEl>
                                        <p:attrNameLst>
                                          <p:attrName>style.visibility</p:attrName>
                                        </p:attrNameLst>
                                      </p:cBhvr>
                                      <p:to>
                                        <p:strVal val="visible"/>
                                      </p:to>
                                    </p:set>
                                    <p:anim calcmode="lin" valueType="num">
                                      <p:cBhvr additive="repl">
                                        <p:cTn id="57" dur="1000" fill="hold"/>
                                        <p:tgtEl>
                                          <p:spTgt spid="24608"/>
                                        </p:tgtEl>
                                        <p:attrNameLst>
                                          <p:attrName>ppt_x</p:attrName>
                                        </p:attrNameLst>
                                      </p:cBhvr>
                                      <p:tavLst>
                                        <p:tav>
                                          <p:val>
                                            <p:strVal val="#ppt_x-.2"/>
                                          </p:val>
                                        </p:tav>
                                        <p:tav>
                                          <p:val>
                                            <p:strVal val="#ppt_x"/>
                                          </p:val>
                                        </p:tav>
                                      </p:tavLst>
                                    </p:anim>
                                    <p:anim calcmode="lin" valueType="num">
                                      <p:cBhvr additive="repl">
                                        <p:cTn id="58" dur="1000" fill="hold"/>
                                        <p:tgtEl>
                                          <p:spTgt spid="24608"/>
                                        </p:tgtEl>
                                        <p:attrNameLst>
                                          <p:attrName>ppt_y</p:attrName>
                                        </p:attrNameLst>
                                      </p:cBhvr>
                                      <p:tavLst>
                                        <p:tav>
                                          <p:val>
                                            <p:strVal val="#ppt_y"/>
                                          </p:val>
                                        </p:tav>
                                        <p:tav>
                                          <p:val>
                                            <p:strVal val="#ppt_y"/>
                                          </p:val>
                                        </p:tav>
                                      </p:tavLst>
                                    </p:anim>
                                    <p:animEffect transition="in" filter="wipe(right)">
                                      <p:cBhvr additive="repl">
                                        <p:cTn id="59" dur="1000"/>
                                        <p:tgtEl>
                                          <p:spTgt spid="24608"/>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fill="hold" nodeType="clickEffect">
                                  <p:stCondLst>
                                    <p:cond delay="0"/>
                                  </p:stCondLst>
                                  <p:childTnLst>
                                    <p:set>
                                      <p:cBhvr additive="repl">
                                        <p:cTn id="63" dur="1" fill="hold">
                                          <p:stCondLst>
                                            <p:cond delay="0"/>
                                          </p:stCondLst>
                                        </p:cTn>
                                        <p:tgtEl>
                                          <p:spTgt spid="24610"/>
                                        </p:tgtEl>
                                        <p:attrNameLst>
                                          <p:attrName>style.visibility</p:attrName>
                                        </p:attrNameLst>
                                      </p:cBhvr>
                                      <p:to>
                                        <p:strVal val="visible"/>
                                      </p:to>
                                    </p:set>
                                    <p:anim calcmode="lin" valueType="num">
                                      <p:cBhvr additive="repl">
                                        <p:cTn id="64" dur="1000" fill="hold"/>
                                        <p:tgtEl>
                                          <p:spTgt spid="24610"/>
                                        </p:tgtEl>
                                        <p:attrNameLst>
                                          <p:attrName>ppt_x</p:attrName>
                                        </p:attrNameLst>
                                      </p:cBhvr>
                                      <p:tavLst>
                                        <p:tav>
                                          <p:val>
                                            <p:strVal val="#ppt_x-.2"/>
                                          </p:val>
                                        </p:tav>
                                        <p:tav>
                                          <p:val>
                                            <p:strVal val="#ppt_x"/>
                                          </p:val>
                                        </p:tav>
                                      </p:tavLst>
                                    </p:anim>
                                    <p:anim calcmode="lin" valueType="num">
                                      <p:cBhvr additive="repl">
                                        <p:cTn id="65" dur="1000" fill="hold"/>
                                        <p:tgtEl>
                                          <p:spTgt spid="24610"/>
                                        </p:tgtEl>
                                        <p:attrNameLst>
                                          <p:attrName>ppt_y</p:attrName>
                                        </p:attrNameLst>
                                      </p:cBhvr>
                                      <p:tavLst>
                                        <p:tav>
                                          <p:val>
                                            <p:strVal val="#ppt_y"/>
                                          </p:val>
                                        </p:tav>
                                        <p:tav>
                                          <p:val>
                                            <p:strVal val="#ppt_y"/>
                                          </p:val>
                                        </p:tav>
                                      </p:tavLst>
                                    </p:anim>
                                    <p:animEffect transition="in" filter="wipe(right)">
                                      <p:cBhvr additive="repl">
                                        <p:cTn id="66" dur="1000"/>
                                        <p:tgtEl>
                                          <p:spTgt spid="24610"/>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fill="hold" nodeType="clickEffect">
                                  <p:stCondLst>
                                    <p:cond delay="0"/>
                                  </p:stCondLst>
                                  <p:childTnLst>
                                    <p:set>
                                      <p:cBhvr additive="repl">
                                        <p:cTn id="70" dur="1" fill="hold">
                                          <p:stCondLst>
                                            <p:cond delay="0"/>
                                          </p:stCondLst>
                                        </p:cTn>
                                        <p:tgtEl>
                                          <p:spTgt spid="24619"/>
                                        </p:tgtEl>
                                        <p:attrNameLst>
                                          <p:attrName>style.visibility</p:attrName>
                                        </p:attrNameLst>
                                      </p:cBhvr>
                                      <p:to>
                                        <p:strVal val="visible"/>
                                      </p:to>
                                    </p:set>
                                    <p:anim calcmode="lin" valueType="num">
                                      <p:cBhvr additive="repl">
                                        <p:cTn id="71" dur="1000" fill="hold"/>
                                        <p:tgtEl>
                                          <p:spTgt spid="24619"/>
                                        </p:tgtEl>
                                        <p:attrNameLst>
                                          <p:attrName>ppt_x</p:attrName>
                                        </p:attrNameLst>
                                      </p:cBhvr>
                                      <p:tavLst>
                                        <p:tav>
                                          <p:val>
                                            <p:strVal val="#ppt_x-.2"/>
                                          </p:val>
                                        </p:tav>
                                        <p:tav>
                                          <p:val>
                                            <p:strVal val="#ppt_x"/>
                                          </p:val>
                                        </p:tav>
                                      </p:tavLst>
                                    </p:anim>
                                    <p:anim calcmode="lin" valueType="num">
                                      <p:cBhvr additive="repl">
                                        <p:cTn id="72" dur="1000" fill="hold"/>
                                        <p:tgtEl>
                                          <p:spTgt spid="24619"/>
                                        </p:tgtEl>
                                        <p:attrNameLst>
                                          <p:attrName>ppt_y</p:attrName>
                                        </p:attrNameLst>
                                      </p:cBhvr>
                                      <p:tavLst>
                                        <p:tav>
                                          <p:val>
                                            <p:strVal val="#ppt_y"/>
                                          </p:val>
                                        </p:tav>
                                        <p:tav>
                                          <p:val>
                                            <p:strVal val="#ppt_y"/>
                                          </p:val>
                                        </p:tav>
                                      </p:tavLst>
                                    </p:anim>
                                    <p:animEffect transition="in" filter="wipe(right)">
                                      <p:cBhvr additive="repl">
                                        <p:cTn id="73" dur="1000"/>
                                        <p:tgtEl>
                                          <p:spTgt spid="24619"/>
                                        </p:tgtEl>
                                      </p:cBhvr>
                                    </p:animEffect>
                                  </p:childTnLst>
                                </p:cTn>
                              </p:par>
                            </p:childTnLst>
                          </p:cTn>
                        </p:par>
                      </p:childTnLst>
                    </p:cTn>
                  </p:par>
                  <p:par>
                    <p:cTn id="74" fill="hold">
                      <p:stCondLst>
                        <p:cond delay="indefinite"/>
                      </p:stCondLst>
                      <p:childTnLst>
                        <p:par>
                          <p:cTn id="75" fill="hold">
                            <p:stCondLst>
                              <p:cond delay="0"/>
                            </p:stCondLst>
                            <p:childTnLst>
                              <p:par>
                                <p:cTn id="76" presetID="29" presetClass="entr" fill="hold" nodeType="clickEffect">
                                  <p:stCondLst>
                                    <p:cond delay="0"/>
                                  </p:stCondLst>
                                  <p:childTnLst>
                                    <p:set>
                                      <p:cBhvr additive="repl">
                                        <p:cTn id="77" dur="1" fill="hold">
                                          <p:stCondLst>
                                            <p:cond delay="0"/>
                                          </p:stCondLst>
                                        </p:cTn>
                                        <p:tgtEl>
                                          <p:spTgt spid="24621"/>
                                        </p:tgtEl>
                                        <p:attrNameLst>
                                          <p:attrName>style.visibility</p:attrName>
                                        </p:attrNameLst>
                                      </p:cBhvr>
                                      <p:to>
                                        <p:strVal val="visible"/>
                                      </p:to>
                                    </p:set>
                                    <p:anim calcmode="lin" valueType="num">
                                      <p:cBhvr additive="repl">
                                        <p:cTn id="78" dur="1000" fill="hold"/>
                                        <p:tgtEl>
                                          <p:spTgt spid="24621"/>
                                        </p:tgtEl>
                                        <p:attrNameLst>
                                          <p:attrName>ppt_x</p:attrName>
                                        </p:attrNameLst>
                                      </p:cBhvr>
                                      <p:tavLst>
                                        <p:tav>
                                          <p:val>
                                            <p:strVal val="#ppt_x-.2"/>
                                          </p:val>
                                        </p:tav>
                                        <p:tav>
                                          <p:val>
                                            <p:strVal val="#ppt_x"/>
                                          </p:val>
                                        </p:tav>
                                      </p:tavLst>
                                    </p:anim>
                                    <p:anim calcmode="lin" valueType="num">
                                      <p:cBhvr additive="repl">
                                        <p:cTn id="79" dur="1000" fill="hold"/>
                                        <p:tgtEl>
                                          <p:spTgt spid="24621"/>
                                        </p:tgtEl>
                                        <p:attrNameLst>
                                          <p:attrName>ppt_y</p:attrName>
                                        </p:attrNameLst>
                                      </p:cBhvr>
                                      <p:tavLst>
                                        <p:tav>
                                          <p:val>
                                            <p:strVal val="#ppt_y"/>
                                          </p:val>
                                        </p:tav>
                                        <p:tav>
                                          <p:val>
                                            <p:strVal val="#ppt_y"/>
                                          </p:val>
                                        </p:tav>
                                      </p:tavLst>
                                    </p:anim>
                                    <p:animEffect transition="in" filter="wipe(right)">
                                      <p:cBhvr additive="repl">
                                        <p:cTn id="80" dur="1000"/>
                                        <p:tgtEl>
                                          <p:spTgt spid="24621"/>
                                        </p:tgtEl>
                                      </p:cBhvr>
                                    </p:animEffect>
                                  </p:childTnLst>
                                </p:cTn>
                              </p:par>
                            </p:childTnLst>
                          </p:cTn>
                        </p:par>
                      </p:childTnLst>
                    </p:cTn>
                  </p:par>
                  <p:par>
                    <p:cTn id="81" fill="hold">
                      <p:stCondLst>
                        <p:cond delay="indefinite"/>
                      </p:stCondLst>
                      <p:childTnLst>
                        <p:par>
                          <p:cTn id="82" fill="hold">
                            <p:stCondLst>
                              <p:cond delay="0"/>
                            </p:stCondLst>
                            <p:childTnLst>
                              <p:par>
                                <p:cTn id="83" presetID="29" presetClass="entr" fill="hold" nodeType="clickEffect">
                                  <p:stCondLst>
                                    <p:cond delay="0"/>
                                  </p:stCondLst>
                                  <p:childTnLst>
                                    <p:set>
                                      <p:cBhvr additive="repl">
                                        <p:cTn id="84" dur="1" fill="hold">
                                          <p:stCondLst>
                                            <p:cond delay="0"/>
                                          </p:stCondLst>
                                        </p:cTn>
                                        <p:tgtEl>
                                          <p:spTgt spid="24609"/>
                                        </p:tgtEl>
                                        <p:attrNameLst>
                                          <p:attrName>style.visibility</p:attrName>
                                        </p:attrNameLst>
                                      </p:cBhvr>
                                      <p:to>
                                        <p:strVal val="visible"/>
                                      </p:to>
                                    </p:set>
                                    <p:anim calcmode="lin" valueType="num">
                                      <p:cBhvr additive="repl">
                                        <p:cTn id="85" dur="1000" fill="hold"/>
                                        <p:tgtEl>
                                          <p:spTgt spid="24609"/>
                                        </p:tgtEl>
                                        <p:attrNameLst>
                                          <p:attrName>ppt_x</p:attrName>
                                        </p:attrNameLst>
                                      </p:cBhvr>
                                      <p:tavLst>
                                        <p:tav>
                                          <p:val>
                                            <p:strVal val="#ppt_x-.2"/>
                                          </p:val>
                                        </p:tav>
                                        <p:tav>
                                          <p:val>
                                            <p:strVal val="#ppt_x"/>
                                          </p:val>
                                        </p:tav>
                                      </p:tavLst>
                                    </p:anim>
                                    <p:anim calcmode="lin" valueType="num">
                                      <p:cBhvr additive="repl">
                                        <p:cTn id="86" dur="1000" fill="hold"/>
                                        <p:tgtEl>
                                          <p:spTgt spid="24609"/>
                                        </p:tgtEl>
                                        <p:attrNameLst>
                                          <p:attrName>ppt_y</p:attrName>
                                        </p:attrNameLst>
                                      </p:cBhvr>
                                      <p:tavLst>
                                        <p:tav>
                                          <p:val>
                                            <p:strVal val="#ppt_y"/>
                                          </p:val>
                                        </p:tav>
                                        <p:tav>
                                          <p:val>
                                            <p:strVal val="#ppt_y"/>
                                          </p:val>
                                        </p:tav>
                                      </p:tavLst>
                                    </p:anim>
                                    <p:animEffect transition="in" filter="wipe(right)">
                                      <p:cBhvr additive="repl">
                                        <p:cTn id="87" dur="1000"/>
                                        <p:tgtEl>
                                          <p:spTgt spid="24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12109</TotalTime>
  <Words>1700</Words>
  <Application>Microsoft Office PowerPoint</Application>
  <PresentationFormat>On-screen Show (4:3)</PresentationFormat>
  <Paragraphs>495</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francisco</dc:creator>
  <cp:lastModifiedBy>Francisco</cp:lastModifiedBy>
  <cp:revision>64</cp:revision>
  <cp:lastPrinted>1601-01-01T00:00:00Z</cp:lastPrinted>
  <dcterms:created xsi:type="dcterms:W3CDTF">2008-09-30T18:13:28Z</dcterms:created>
  <dcterms:modified xsi:type="dcterms:W3CDTF">2010-09-17T09:12:20Z</dcterms:modified>
</cp:coreProperties>
</file>